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0" r:id="rId4"/>
    <p:sldId id="258" r:id="rId5"/>
    <p:sldId id="259" r:id="rId6"/>
    <p:sldId id="260" r:id="rId7"/>
    <p:sldId id="261" r:id="rId8"/>
    <p:sldId id="266" r:id="rId9"/>
    <p:sldId id="267" r:id="rId10"/>
    <p:sldId id="268" r:id="rId11"/>
    <p:sldId id="271" r:id="rId12"/>
    <p:sldId id="276" r:id="rId13"/>
    <p:sldId id="273" r:id="rId14"/>
    <p:sldId id="274" r:id="rId15"/>
    <p:sldId id="275" r:id="rId16"/>
    <p:sldId id="277" r:id="rId17"/>
    <p:sldId id="272" r:id="rId18"/>
    <p:sldId id="278" r:id="rId19"/>
    <p:sldId id="280" r:id="rId20"/>
    <p:sldId id="279" r:id="rId21"/>
    <p:sldId id="281" r:id="rId22"/>
    <p:sldId id="257" r:id="rId23"/>
    <p:sldId id="282" r:id="rId24"/>
    <p:sldId id="283" r:id="rId25"/>
    <p:sldId id="263" r:id="rId26"/>
    <p:sldId id="265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DDBB"/>
    <a:srgbClr val="6DCCD6"/>
    <a:srgbClr val="0EF244"/>
    <a:srgbClr val="889F53"/>
    <a:srgbClr val="BE8EAF"/>
    <a:srgbClr val="549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3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8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5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2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0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8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0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7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4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01510-682B-4CF6-9E01-BA07DC31C0A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F10D-4B8B-4442-ADF5-38F27006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3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Ion Solvation by Organic Solvents Driven by Hydrogen Bonding Interactions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 smtClean="0"/>
          </a:p>
          <a:p>
            <a:r>
              <a:rPr lang="en-US" u="sng" dirty="0" smtClean="0"/>
              <a:t>Andrew Eisenhart</a:t>
            </a:r>
            <a:r>
              <a:rPr lang="en-US" dirty="0" smtClean="0"/>
              <a:t>, Thomas Beck</a:t>
            </a:r>
          </a:p>
          <a:p>
            <a:r>
              <a:rPr lang="en-US" sz="1800" dirty="0" smtClean="0"/>
              <a:t>Closed Defense Presentation</a:t>
            </a:r>
            <a:endParaRPr lang="en-US" sz="1800" dirty="0"/>
          </a:p>
          <a:p>
            <a:r>
              <a:rPr lang="en-US" sz="1800" dirty="0" smtClean="0"/>
              <a:t>2/3/2021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95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681" y="323853"/>
            <a:ext cx="687859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magnitude of H-Bonding interactions in pure GC and their effect on liquid structure and dynamics have been quantified using conventional MD metrics (RDFs, PMFs) and a novel spatial metric (RDF-ADF combined distribution functions)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necessity of sophisticated modeling methods for organic carbonate solvents has been reaffirmed in the pure and electrolyte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potential underlying mechanisms behind the peculiar behaviors of pure and electrolyte GC have been identified and examined.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Future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My most recent simulations involve the solvation of Li</a:t>
            </a:r>
            <a:r>
              <a:rPr lang="en-US" baseline="30000" dirty="0" smtClean="0"/>
              <a:t>+</a:t>
            </a:r>
            <a:r>
              <a:rPr lang="en-US" dirty="0" smtClean="0"/>
              <a:t>, PF</a:t>
            </a:r>
            <a:r>
              <a:rPr lang="en-US" baseline="-25000" dirty="0" smtClean="0"/>
              <a:t>6</a:t>
            </a:r>
            <a:r>
              <a:rPr lang="en-US" baseline="30000" dirty="0" smtClean="0"/>
              <a:t>-</a:t>
            </a:r>
            <a:r>
              <a:rPr lang="en-US" dirty="0" smtClean="0"/>
              <a:t>, and I</a:t>
            </a:r>
            <a:r>
              <a:rPr lang="en-US" baseline="30000" dirty="0" smtClean="0"/>
              <a:t>-</a:t>
            </a:r>
            <a:r>
              <a:rPr lang="en-US" dirty="0" smtClean="0"/>
              <a:t> by GC. Our goal with these simulations is three fold.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gain insight into the specific solvation of these important 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examine the differences in second shell solvation when progressing down the halogen family F&gt;Cl&gt;Br&gt;I.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To see if a link exists that can be exploited between classical viscosity </a:t>
            </a:r>
            <a:r>
              <a:rPr lang="en-US" dirty="0" smtClean="0"/>
              <a:t>calculations </a:t>
            </a:r>
            <a:r>
              <a:rPr lang="en-US" dirty="0" smtClean="0"/>
              <a:t>results and AIMD solvation structures.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39" y="184666"/>
            <a:ext cx="4548840" cy="1878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93" y="2382208"/>
            <a:ext cx="2073331" cy="206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03" y="2311267"/>
            <a:ext cx="2356903" cy="192620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472996" y="2187146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72996" y="4565211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99278" y="4984296"/>
            <a:ext cx="3929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Journal: The Journal of Physical Chemistry</a:t>
            </a:r>
          </a:p>
          <a:p>
            <a:r>
              <a:rPr lang="en-US" sz="1200" dirty="0" smtClean="0"/>
              <a:t>Part: Part B: Biophysics, Biomaterials, Liquids, Soft Matter</a:t>
            </a:r>
          </a:p>
          <a:p>
            <a:endParaRPr lang="en-US" sz="1200" dirty="0" smtClean="0"/>
          </a:p>
          <a:p>
            <a:r>
              <a:rPr lang="en-US" sz="1200" dirty="0" smtClean="0"/>
              <a:t>Title: "Quantum Simulations of Hydrogen Bonding Effects in Glycerol Carbonate Electrolyte Solutions"</a:t>
            </a:r>
          </a:p>
          <a:p>
            <a:r>
              <a:rPr lang="en-US" sz="1200" dirty="0" smtClean="0"/>
              <a:t>Authors: Eisenhart, Andrew; Beck, Thomas</a:t>
            </a:r>
          </a:p>
          <a:p>
            <a:r>
              <a:rPr lang="en-US" sz="1200" dirty="0" smtClean="0"/>
              <a:t>Manuscript ID: jp-2020-10942d.R2</a:t>
            </a:r>
          </a:p>
          <a:p>
            <a:r>
              <a:rPr lang="en-US" sz="1200" dirty="0" smtClean="0"/>
              <a:t>Manuscript Status: </a:t>
            </a:r>
            <a:r>
              <a:rPr lang="en-US" sz="1200" dirty="0" smtClean="0"/>
              <a:t>Accepted</a:t>
            </a:r>
          </a:p>
          <a:p>
            <a:r>
              <a:rPr lang="en-US" sz="1200" dirty="0" smtClean="0"/>
              <a:t>DOI: </a:t>
            </a:r>
            <a:r>
              <a:rPr lang="en-US" sz="1200" u="sng" dirty="0"/>
              <a:t>10.1021/acs.jpcb.0c10942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439382" y="4564176"/>
            <a:ext cx="21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Resulting Publication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64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2 / 3 : Calix[n]</a:t>
            </a:r>
            <a:r>
              <a:rPr lang="en-US" dirty="0" err="1" smtClean="0"/>
              <a:t>Arenes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Calix-n-</a:t>
            </a:r>
            <a:r>
              <a:rPr lang="en-US" dirty="0" err="1" smtClean="0"/>
              <a:t>Arene</a:t>
            </a:r>
            <a:r>
              <a:rPr lang="en-US" dirty="0" smtClean="0"/>
              <a:t> macrocycles as host molecules, and drug chaperones</a:t>
            </a:r>
          </a:p>
          <a:p>
            <a:endParaRPr lang="en-US" dirty="0" smtClean="0"/>
          </a:p>
          <a:p>
            <a:r>
              <a:rPr lang="en-US" sz="1600" dirty="0" smtClean="0">
                <a:solidFill>
                  <a:schemeClr val="tx1"/>
                </a:solidFill>
              </a:rPr>
              <a:t>in collaboration with Arnab Dawn, Frank Heinrich, and Dr. Harshita Kumari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9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229" y="0"/>
            <a:ext cx="26679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Calix[n]</a:t>
            </a:r>
            <a:r>
              <a:rPr lang="en-US" sz="3200" b="1" dirty="0" err="1" smtClean="0"/>
              <a:t>Arenes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75251" y="1630251"/>
            <a:ext cx="5701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Cyclic oligomers of several phenolic units connected with methylene </a:t>
            </a:r>
            <a:r>
              <a:rPr lang="en-US" dirty="0" smtClean="0"/>
              <a:t>bridges.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“Bowl” structure allows them to naturally act as host molecules with a tunable cavity </a:t>
            </a:r>
            <a:r>
              <a:rPr lang="en-US" dirty="0" smtClean="0"/>
              <a:t>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Host to drug molecules or capture unwanted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Soluble in water when functionalized with hydrogen bond forming groups (</a:t>
            </a:r>
            <a:r>
              <a:rPr lang="en-US" dirty="0" err="1" smtClean="0"/>
              <a:t>i.e</a:t>
            </a:r>
            <a:r>
              <a:rPr lang="en-US" dirty="0" smtClean="0"/>
              <a:t> Calix8Ph).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Non-toxic to </a:t>
            </a:r>
            <a:r>
              <a:rPr lang="en-US" dirty="0" smtClean="0"/>
              <a:t>humans.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176411" y="1669923"/>
            <a:ext cx="2468825" cy="3721474"/>
            <a:chOff x="7075592" y="292387"/>
            <a:chExt cx="3934278" cy="63563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0023" t="1" r="38221" b="-53"/>
            <a:stretch/>
          </p:blipFill>
          <p:spPr>
            <a:xfrm>
              <a:off x="7075592" y="292387"/>
              <a:ext cx="3814976" cy="30538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6877" y="3580969"/>
              <a:ext cx="2552406" cy="306771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490886" y="2669059"/>
              <a:ext cx="518984" cy="259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2" y="185782"/>
            <a:ext cx="2395737" cy="64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627" y="358346"/>
            <a:ext cx="1357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Projects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69092" y="881566"/>
            <a:ext cx="529692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Investigate the driving forces and geometry of </a:t>
            </a:r>
            <a:r>
              <a:rPr lang="en-US" sz="2000" b="1" dirty="0" smtClean="0"/>
              <a:t>self-assembling</a:t>
            </a:r>
            <a:r>
              <a:rPr lang="en-US" sz="2000" dirty="0" smtClean="0"/>
              <a:t> </a:t>
            </a:r>
            <a:r>
              <a:rPr lang="en-US" sz="2000" dirty="0" err="1" smtClean="0"/>
              <a:t>calixarenes</a:t>
            </a:r>
            <a:endParaRPr lang="en-US" sz="2000" dirty="0" smtClean="0"/>
          </a:p>
          <a:p>
            <a:pPr lvl="1"/>
            <a:r>
              <a:rPr lang="en-US" sz="2000" b="1" dirty="0" smtClean="0"/>
              <a:t>Goal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Simulate various combinations of </a:t>
            </a:r>
            <a:r>
              <a:rPr lang="en-US" sz="2000" dirty="0" err="1" smtClean="0"/>
              <a:t>calixarenes</a:t>
            </a:r>
            <a:r>
              <a:rPr lang="en-US" sz="2000" dirty="0" smtClean="0"/>
              <a:t> in different self assembly conformations to identify: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most favorable conformation.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most favorable combination of </a:t>
            </a:r>
            <a:r>
              <a:rPr lang="en-US" sz="2000" dirty="0" err="1" smtClean="0"/>
              <a:t>calixarene</a:t>
            </a:r>
            <a:r>
              <a:rPr lang="en-US" sz="2000" dirty="0" smtClean="0"/>
              <a:t> sizes.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Investigate the ability of </a:t>
            </a:r>
            <a:r>
              <a:rPr lang="en-US" sz="2000" dirty="0" err="1" smtClean="0"/>
              <a:t>Calixarenes</a:t>
            </a:r>
            <a:r>
              <a:rPr lang="en-US" sz="2000" dirty="0" smtClean="0"/>
              <a:t> to act as a </a:t>
            </a:r>
            <a:r>
              <a:rPr lang="en-US" sz="2000" b="1" dirty="0" smtClean="0"/>
              <a:t>chaperone molecule</a:t>
            </a:r>
            <a:r>
              <a:rPr lang="en-US" sz="2000" dirty="0" smtClean="0"/>
              <a:t> for </a:t>
            </a:r>
            <a:r>
              <a:rPr lang="en-US" sz="2000" dirty="0" err="1" smtClean="0"/>
              <a:t>avobenzone</a:t>
            </a:r>
            <a:r>
              <a:rPr lang="en-US" sz="2000" dirty="0" smtClean="0"/>
              <a:t> and curcumin.</a:t>
            </a:r>
            <a:endParaRPr lang="en-US" sz="2000" dirty="0"/>
          </a:p>
          <a:p>
            <a:pPr lvl="1"/>
            <a:r>
              <a:rPr lang="en-US" sz="2000" b="1" dirty="0" smtClean="0"/>
              <a:t>Goal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To quantify the effect on membrane permeation that </a:t>
            </a:r>
            <a:r>
              <a:rPr lang="en-US" sz="2000" dirty="0" err="1" smtClean="0"/>
              <a:t>Calixarene</a:t>
            </a:r>
            <a:r>
              <a:rPr lang="en-US" sz="2000" dirty="0" smtClean="0"/>
              <a:t> </a:t>
            </a:r>
            <a:r>
              <a:rPr lang="en-US" sz="2000" dirty="0" err="1" smtClean="0"/>
              <a:t>macrocyles</a:t>
            </a:r>
            <a:r>
              <a:rPr lang="en-US" sz="2000" dirty="0" smtClean="0"/>
              <a:t> have on common drug molecules; </a:t>
            </a:r>
            <a:r>
              <a:rPr lang="en-US" sz="2000" dirty="0" err="1" smtClean="0"/>
              <a:t>avobenzone</a:t>
            </a:r>
            <a:r>
              <a:rPr lang="en-US" sz="2000" dirty="0" smtClean="0"/>
              <a:t> and curcumin.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257535" y="1037967"/>
            <a:ext cx="404889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Common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simulation were run using </a:t>
            </a:r>
            <a:r>
              <a:rPr lang="en-US" sz="2000" b="1" dirty="0" smtClean="0"/>
              <a:t>classical</a:t>
            </a:r>
            <a:r>
              <a:rPr lang="en-US" sz="2000" dirty="0" smtClean="0"/>
              <a:t> representations for the molecule and atoms (</a:t>
            </a:r>
            <a:r>
              <a:rPr lang="en-US" sz="2000" b="1" dirty="0" smtClean="0"/>
              <a:t>GROMACS</a:t>
            </a:r>
            <a:r>
              <a:rPr lang="en-US" sz="2000" dirty="0" smtClean="0"/>
              <a:t> md suite, </a:t>
            </a:r>
            <a:r>
              <a:rPr lang="en-US" sz="2000" b="1" dirty="0" smtClean="0"/>
              <a:t>CHARMM36</a:t>
            </a:r>
            <a:r>
              <a:rPr lang="en-US" sz="2000" dirty="0" smtClean="0"/>
              <a:t> force field)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Methanol / DMSO solvent “bowl-in-bowl”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Water bulk solvent “</a:t>
            </a:r>
            <a:r>
              <a:rPr lang="en-US" sz="2000" dirty="0" err="1" smtClean="0"/>
              <a:t>avobenzone</a:t>
            </a:r>
            <a:r>
              <a:rPr lang="en-US" sz="2000" dirty="0" smtClean="0"/>
              <a:t>/curcumin”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Umbrella sampling</a:t>
            </a:r>
            <a:r>
              <a:rPr lang="en-US" sz="2000" dirty="0" smtClean="0"/>
              <a:t> was used to sample unlikely configurations and the resulting simulations windows were converted into a </a:t>
            </a:r>
            <a:r>
              <a:rPr lang="en-US" sz="2000" b="1" dirty="0" smtClean="0"/>
              <a:t>Potential of Mean Force</a:t>
            </a:r>
            <a:r>
              <a:rPr lang="en-US" sz="2000" dirty="0" smtClean="0"/>
              <a:t> using the Z reaction coordinate.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5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58" y="2180063"/>
            <a:ext cx="2805236" cy="2805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47" y="2261818"/>
            <a:ext cx="2644835" cy="2641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3" y="4926938"/>
            <a:ext cx="5424617" cy="1813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0"/>
            <a:ext cx="4764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Calix-n-</a:t>
            </a:r>
            <a:r>
              <a:rPr lang="en-US" sz="2400" b="1" dirty="0" err="1" smtClean="0"/>
              <a:t>Arene</a:t>
            </a:r>
            <a:r>
              <a:rPr lang="en-US" sz="2400" b="1" dirty="0" smtClean="0"/>
              <a:t> self-assembly results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3060" y="679621"/>
            <a:ext cx="5572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Experimental results show, via NMR and visual inspection, that in solution both </a:t>
            </a:r>
            <a:r>
              <a:rPr lang="en-US" b="1" dirty="0" smtClean="0"/>
              <a:t>RsC1 / Calix6</a:t>
            </a:r>
            <a:r>
              <a:rPr lang="en-US" dirty="0" smtClean="0"/>
              <a:t> and </a:t>
            </a:r>
            <a:r>
              <a:rPr lang="en-US" b="1" dirty="0" smtClean="0"/>
              <a:t>RsC1 / Calix8 </a:t>
            </a:r>
            <a:r>
              <a:rPr lang="en-US" dirty="0" smtClean="0"/>
              <a:t>mixtures some complexation is occurring.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Umbrella simulations show that for both </a:t>
            </a:r>
            <a:r>
              <a:rPr lang="en-US" b="1" dirty="0" smtClean="0"/>
              <a:t>RsC1 / Calix6 </a:t>
            </a:r>
            <a:r>
              <a:rPr lang="en-US" dirty="0" smtClean="0"/>
              <a:t>and </a:t>
            </a:r>
            <a:r>
              <a:rPr lang="en-US" b="1" dirty="0" smtClean="0"/>
              <a:t>RsC1 / Calix8 </a:t>
            </a:r>
            <a:r>
              <a:rPr lang="en-US" dirty="0" smtClean="0"/>
              <a:t>mixtures there is a significant </a:t>
            </a:r>
          </a:p>
          <a:p>
            <a:r>
              <a:rPr lang="en-US" dirty="0"/>
              <a:t> </a:t>
            </a:r>
            <a:r>
              <a:rPr lang="en-US" dirty="0" smtClean="0"/>
              <a:t>     favorability for two </a:t>
            </a:r>
            <a:r>
              <a:rPr lang="en-US" dirty="0" err="1" smtClean="0"/>
              <a:t>macrocylces</a:t>
            </a:r>
            <a:r>
              <a:rPr lang="en-US" dirty="0" smtClean="0"/>
              <a:t> to interact in a Tail to </a:t>
            </a:r>
          </a:p>
          <a:p>
            <a:r>
              <a:rPr lang="en-US" dirty="0"/>
              <a:t> </a:t>
            </a:r>
            <a:r>
              <a:rPr lang="en-US" dirty="0" smtClean="0"/>
              <a:t>     Head (TH) conformation.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-2.11 kcal/</a:t>
            </a:r>
            <a:r>
              <a:rPr lang="en-US" b="1" dirty="0" err="1" smtClean="0"/>
              <a:t>mol</a:t>
            </a:r>
            <a:r>
              <a:rPr lang="en-US" b="1" dirty="0" smtClean="0"/>
              <a:t> </a:t>
            </a:r>
            <a:r>
              <a:rPr lang="en-US" dirty="0" smtClean="0"/>
              <a:t>for RsC1 / Calix8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-2.07 kcal/</a:t>
            </a:r>
            <a:r>
              <a:rPr lang="en-US" b="1" dirty="0" err="1" smtClean="0"/>
              <a:t>mol</a:t>
            </a:r>
            <a:r>
              <a:rPr lang="en-US" b="1" dirty="0" smtClean="0"/>
              <a:t> </a:t>
            </a:r>
            <a:r>
              <a:rPr lang="en-US" dirty="0" smtClean="0"/>
              <a:t>for RsC1 / Calix6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orientation preference seems to be driven by </a:t>
            </a:r>
          </a:p>
          <a:p>
            <a:r>
              <a:rPr lang="en-US" dirty="0"/>
              <a:t> </a:t>
            </a:r>
            <a:r>
              <a:rPr lang="en-US" dirty="0" smtClean="0"/>
              <a:t>     steric blocking and solvent competition (hydrogen bonding to methanol/</a:t>
            </a:r>
            <a:r>
              <a:rPr lang="en-US" dirty="0" err="1" smtClean="0"/>
              <a:t>dmso</a:t>
            </a:r>
            <a:r>
              <a:rPr lang="en-US" dirty="0" smtClean="0"/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211" y="0"/>
            <a:ext cx="6294665" cy="210330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570187" y="5087916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6573" y="5086881"/>
            <a:ext cx="21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Resulting Publication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30914" y="5558148"/>
            <a:ext cx="5457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Dawn, A., </a:t>
            </a:r>
            <a:r>
              <a:rPr lang="en-US" sz="1400" b="1" dirty="0" smtClean="0"/>
              <a:t>Eisenhart, A.</a:t>
            </a:r>
            <a:r>
              <a:rPr lang="en-US" sz="1400" dirty="0" smtClean="0"/>
              <a:t>, Mirzamani, M., Beck, T.L. and Kumari, H., 2018. Bowl-in-bowl complex formation with mixed sized </a:t>
            </a:r>
            <a:r>
              <a:rPr lang="en-US" sz="1400" dirty="0" err="1" smtClean="0"/>
              <a:t>calixarenes</a:t>
            </a:r>
            <a:r>
              <a:rPr lang="en-US" sz="1400" dirty="0" smtClean="0"/>
              <a:t>: </a:t>
            </a:r>
            <a:r>
              <a:rPr lang="en-US" sz="1400" dirty="0" err="1" smtClean="0"/>
              <a:t>adaptivity</a:t>
            </a:r>
            <a:r>
              <a:rPr lang="en-US" sz="1400" dirty="0" smtClean="0"/>
              <a:t> towards guest binding. </a:t>
            </a:r>
            <a:r>
              <a:rPr lang="en-US" sz="1400" i="1" dirty="0" smtClean="0"/>
              <a:t>Chemical Communications</a:t>
            </a:r>
            <a:r>
              <a:rPr lang="en-US" sz="1400" dirty="0" smtClean="0"/>
              <a:t>, </a:t>
            </a:r>
            <a:r>
              <a:rPr lang="en-US" sz="1400" i="1" dirty="0" smtClean="0"/>
              <a:t>54</a:t>
            </a:r>
            <a:r>
              <a:rPr lang="en-US" sz="1400" dirty="0" smtClean="0"/>
              <a:t>(52), pp.7131-7134.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910" y="4730608"/>
            <a:ext cx="2560443" cy="99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55" y="2728516"/>
            <a:ext cx="5488581" cy="2459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28" y="461665"/>
            <a:ext cx="2935572" cy="2040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67" y="413941"/>
            <a:ext cx="3225085" cy="2159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9" r="26090"/>
          <a:stretch/>
        </p:blipFill>
        <p:spPr>
          <a:xfrm>
            <a:off x="989074" y="4256578"/>
            <a:ext cx="1927654" cy="2324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8937" y="5728183"/>
            <a:ext cx="4160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Kumari, H., </a:t>
            </a:r>
            <a:r>
              <a:rPr lang="en-US" sz="1400" b="1" dirty="0" smtClean="0"/>
              <a:t>Eisenhart, A.</a:t>
            </a:r>
            <a:r>
              <a:rPr lang="en-US" sz="1400" dirty="0" smtClean="0"/>
              <a:t>,</a:t>
            </a:r>
            <a:r>
              <a:rPr lang="en-US" sz="1400" b="1" dirty="0" smtClean="0"/>
              <a:t> </a:t>
            </a:r>
            <a:r>
              <a:rPr lang="en-US" sz="1400" dirty="0" err="1" smtClean="0"/>
              <a:t>Pajoubpong</a:t>
            </a:r>
            <a:r>
              <a:rPr lang="en-US" sz="1400" dirty="0" smtClean="0"/>
              <a:t>, J., Heinrich, F. and Beck, T.L., 2020. Investigating partitioning of free versus macrocycle bound guest into a model POPC lipid bilayer. </a:t>
            </a:r>
            <a:r>
              <a:rPr lang="en-US" sz="1400" i="1" dirty="0" smtClean="0"/>
              <a:t>RSC Advances</a:t>
            </a:r>
            <a:r>
              <a:rPr lang="en-US" sz="1400" dirty="0" smtClean="0"/>
              <a:t>, </a:t>
            </a:r>
            <a:r>
              <a:rPr lang="en-US" sz="1400" i="1" dirty="0" smtClean="0"/>
              <a:t>10</a:t>
            </a:r>
            <a:r>
              <a:rPr lang="en-US" sz="1400" dirty="0" smtClean="0"/>
              <a:t>(26), pp.15148-15153.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634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Calix-n-</a:t>
            </a:r>
            <a:r>
              <a:rPr lang="en-US" sz="2400" b="1" dirty="0" err="1" smtClean="0"/>
              <a:t>Arenes</a:t>
            </a:r>
            <a:r>
              <a:rPr lang="en-US" sz="2400" b="1" dirty="0" smtClean="0"/>
              <a:t> </a:t>
            </a:r>
            <a:r>
              <a:rPr lang="en-US" sz="2400" b="1" dirty="0" smtClean="0"/>
              <a:t>as </a:t>
            </a:r>
            <a:r>
              <a:rPr lang="en-US" sz="2400" b="1" dirty="0" err="1"/>
              <a:t>a</a:t>
            </a:r>
            <a:r>
              <a:rPr lang="en-US" sz="2400" b="1" dirty="0" err="1" smtClean="0"/>
              <a:t>vobenzone</a:t>
            </a:r>
            <a:r>
              <a:rPr lang="en-US" sz="2400" b="1" dirty="0" smtClean="0"/>
              <a:t> chaperone </a:t>
            </a:r>
            <a:r>
              <a:rPr lang="en-US" sz="2400" b="1" dirty="0"/>
              <a:t>r</a:t>
            </a:r>
            <a:r>
              <a:rPr lang="en-US" sz="2400" b="1" dirty="0" smtClean="0"/>
              <a:t>esults</a:t>
            </a:r>
            <a:endParaRPr lang="en-US" sz="24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879106" y="5359886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45492" y="5358851"/>
            <a:ext cx="21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Resulting Publication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31341" y="840258"/>
            <a:ext cx="5242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Neutron Scattering data suggests that the </a:t>
            </a:r>
            <a:r>
              <a:rPr lang="en-US" dirty="0" err="1" smtClean="0"/>
              <a:t>avobenzone</a:t>
            </a:r>
            <a:r>
              <a:rPr lang="en-US" dirty="0" smtClean="0"/>
              <a:t> by itself partitions to a position ~0.6nm from the bilayer center. When Calix8Ph is added </a:t>
            </a:r>
            <a:r>
              <a:rPr lang="en-US" dirty="0" err="1" smtClean="0"/>
              <a:t>Avobenzone</a:t>
            </a:r>
            <a:r>
              <a:rPr lang="en-US" dirty="0" smtClean="0"/>
              <a:t> penetration is reduced, and Calix8Ph stays associated with the lipid head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MD </a:t>
            </a:r>
            <a:r>
              <a:rPr lang="en-US" dirty="0" smtClean="0"/>
              <a:t>simulations confirm the ~0.6nm distance via PMF. Once complexed there is no favorable position for the </a:t>
            </a:r>
            <a:r>
              <a:rPr lang="en-US" dirty="0" err="1" smtClean="0"/>
              <a:t>Avobenzone</a:t>
            </a:r>
            <a:r>
              <a:rPr lang="en-US" dirty="0" smtClean="0"/>
              <a:t> and Calix8Ph complex inside the bilayer rather they sit favorably at the bilayer surface.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98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Calix-n-</a:t>
            </a:r>
            <a:r>
              <a:rPr lang="en-US" sz="2400" b="1" dirty="0" err="1" smtClean="0"/>
              <a:t>Arenes</a:t>
            </a:r>
            <a:r>
              <a:rPr lang="en-US" sz="2400" b="1" dirty="0" smtClean="0"/>
              <a:t> </a:t>
            </a:r>
            <a:r>
              <a:rPr lang="en-US" sz="2400" b="1" dirty="0" smtClean="0"/>
              <a:t>as </a:t>
            </a:r>
            <a:r>
              <a:rPr lang="en-US" sz="2400" b="1" dirty="0"/>
              <a:t>c</a:t>
            </a:r>
            <a:r>
              <a:rPr lang="en-US" sz="2400" b="1" dirty="0" smtClean="0"/>
              <a:t>urcumin </a:t>
            </a:r>
            <a:r>
              <a:rPr lang="en-US" sz="2400" b="1" dirty="0"/>
              <a:t>c</a:t>
            </a:r>
            <a:r>
              <a:rPr lang="en-US" sz="2400" b="1" dirty="0" smtClean="0"/>
              <a:t>haperone results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2" b="6569"/>
          <a:stretch/>
        </p:blipFill>
        <p:spPr>
          <a:xfrm>
            <a:off x="8285978" y="51776"/>
            <a:ext cx="3532975" cy="4855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23" y="4999060"/>
            <a:ext cx="3098064" cy="1130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40" y="840258"/>
            <a:ext cx="7235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Molecular dynamics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Curcumin penetration depth order (from bilayer center)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Calix8</a:t>
            </a:r>
            <a:r>
              <a:rPr lang="en-US" dirty="0" smtClean="0"/>
              <a:t> chaperone (1.25nm) &gt; </a:t>
            </a:r>
            <a:r>
              <a:rPr lang="en-US" b="1" dirty="0" smtClean="0"/>
              <a:t>Calix8-tb</a:t>
            </a:r>
            <a:r>
              <a:rPr lang="en-US" dirty="0" smtClean="0"/>
              <a:t> (1.8nm) &gt; </a:t>
            </a:r>
            <a:r>
              <a:rPr lang="en-US" b="1" dirty="0" smtClean="0"/>
              <a:t>No chaperone </a:t>
            </a:r>
            <a:r>
              <a:rPr lang="en-US" dirty="0" smtClean="0"/>
              <a:t>(1.84nm) &gt; </a:t>
            </a:r>
            <a:r>
              <a:rPr lang="en-US" b="1" dirty="0" smtClean="0"/>
              <a:t>Calix8Ph</a:t>
            </a:r>
            <a:r>
              <a:rPr lang="en-US" dirty="0" smtClean="0"/>
              <a:t> (1.95nm)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6" y="4760620"/>
            <a:ext cx="3097151" cy="2064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444" b="70696"/>
          <a:stretch/>
        </p:blipFill>
        <p:spPr>
          <a:xfrm>
            <a:off x="603012" y="2274361"/>
            <a:ext cx="1829630" cy="161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9" r="26090" b="13167"/>
          <a:stretch/>
        </p:blipFill>
        <p:spPr>
          <a:xfrm>
            <a:off x="5976612" y="2085309"/>
            <a:ext cx="1927654" cy="2018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444" b="70437"/>
          <a:stretch/>
        </p:blipFill>
        <p:spPr>
          <a:xfrm>
            <a:off x="2650910" y="2332336"/>
            <a:ext cx="1829630" cy="1630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1774" y="287550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4428700" y="285525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5609412" y="283848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47738" y="395071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Calix8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21384" y="3894273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Calix8-tertbutyl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12665" y="2966125"/>
            <a:ext cx="126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chaperone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42435" y="403706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Calix8-Ph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55077" y="5793004"/>
            <a:ext cx="108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Curcumin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686629" y="4907208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8291" y="4949152"/>
            <a:ext cx="288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Awaiting skin permeation study for Publication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2129" y="4659364"/>
            <a:ext cx="383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Calix8 rotates more freely inside the bilayer then Calix8-Ph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52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: </a:t>
            </a:r>
            <a:r>
              <a:rPr lang="en-US" dirty="0" err="1" smtClean="0"/>
              <a:t>Phenothiazines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Tuning next generation charge carriers for redox flow </a:t>
            </a:r>
            <a:r>
              <a:rPr lang="en-US" dirty="0" smtClean="0"/>
              <a:t>batteries</a:t>
            </a:r>
          </a:p>
          <a:p>
            <a:endParaRPr lang="en-US" dirty="0"/>
          </a:p>
          <a:p>
            <a:r>
              <a:rPr lang="en-US" sz="1600" dirty="0">
                <a:solidFill>
                  <a:schemeClr val="tx1"/>
                </a:solidFill>
              </a:rPr>
              <a:t>in collaboration with </a:t>
            </a:r>
            <a:r>
              <a:rPr lang="en-US" sz="1600" dirty="0" smtClean="0">
                <a:solidFill>
                  <a:schemeClr val="tx1"/>
                </a:solidFill>
              </a:rPr>
              <a:t>the Jiang group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3844" r="101"/>
          <a:stretch/>
        </p:blipFill>
        <p:spPr>
          <a:xfrm>
            <a:off x="0" y="4583958"/>
            <a:ext cx="7673546" cy="22740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610380"/>
            <a:ext cx="585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Advantages of the Zn/Phenothiazine </a:t>
            </a:r>
            <a:r>
              <a:rPr lang="en-US" sz="2400" b="1" dirty="0" smtClean="0"/>
              <a:t>Battery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221" b="58125"/>
          <a:stretch/>
        </p:blipFill>
        <p:spPr>
          <a:xfrm>
            <a:off x="7389341" y="2679102"/>
            <a:ext cx="4559643" cy="1982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817" b="55565"/>
          <a:stretch/>
        </p:blipFill>
        <p:spPr>
          <a:xfrm>
            <a:off x="7237668" y="343243"/>
            <a:ext cx="4711316" cy="2291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804" y="417472"/>
            <a:ext cx="6301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Redox flow batteries address the need for cheaper and scalable energy storage created by the push for </a:t>
            </a:r>
            <a:r>
              <a:rPr lang="en-US" sz="1600" dirty="0" smtClean="0"/>
              <a:t>renewable</a:t>
            </a:r>
            <a:r>
              <a:rPr lang="en-US" sz="1600" dirty="0" smtClean="0"/>
              <a:t> (intermittent) </a:t>
            </a:r>
            <a:r>
              <a:rPr lang="en-US" sz="1600" dirty="0" smtClean="0"/>
              <a:t>energy sources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Energy stored in electrolyte can be cycled in and out of use allowing for long term storage.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Currently suffer from cost and capacity limitations</a:t>
            </a:r>
            <a:endParaRPr lang="en-US" sz="1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74777" y="314389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 smtClean="0"/>
              <a:t>The </a:t>
            </a:r>
            <a:r>
              <a:rPr lang="en-US" sz="1400" dirty="0"/>
              <a:t>more hazardous organic phase is covered with the aqueous </a:t>
            </a:r>
            <a:r>
              <a:rPr lang="en-US" sz="1400" dirty="0" smtClean="0"/>
              <a:t>phase.</a:t>
            </a:r>
          </a:p>
          <a:p>
            <a:pPr marL="342900" indent="-342900">
              <a:buAutoNum type="arabicParenBoth"/>
            </a:pPr>
            <a:r>
              <a:rPr lang="en-US" sz="1400" dirty="0" smtClean="0"/>
              <a:t>The </a:t>
            </a:r>
            <a:r>
              <a:rPr lang="en-US" sz="1400" dirty="0" err="1"/>
              <a:t>catholyte</a:t>
            </a:r>
            <a:r>
              <a:rPr lang="en-US" sz="1400" dirty="0"/>
              <a:t> at the bottom avoids direct expo-sure of organic electro-active material to atmospheric dioxygen and mitigates any dioxygen diffusion </a:t>
            </a:r>
            <a:endParaRPr lang="en-US" sz="1400" dirty="0" smtClean="0"/>
          </a:p>
          <a:p>
            <a:pPr marL="342900" indent="-342900">
              <a:buAutoNum type="arabicParenBoth"/>
            </a:pPr>
            <a:r>
              <a:rPr lang="en-US" sz="1400" dirty="0" smtClean="0"/>
              <a:t>The solubilizing </a:t>
            </a:r>
            <a:r>
              <a:rPr lang="en-US" sz="1400" dirty="0"/>
              <a:t>ability of CH</a:t>
            </a:r>
            <a:r>
              <a:rPr lang="en-US" sz="1400" baseline="-25000" dirty="0"/>
              <a:t>2</a:t>
            </a:r>
            <a:r>
              <a:rPr lang="en-US" sz="1400" dirty="0"/>
              <a:t>Cl</a:t>
            </a:r>
            <a:r>
              <a:rPr lang="en-US" sz="1400" baseline="-25000" dirty="0"/>
              <a:t>2</a:t>
            </a:r>
            <a:r>
              <a:rPr lang="en-US" sz="1400" dirty="0"/>
              <a:t> complements other more commonly used organic solvents in </a:t>
            </a:r>
            <a:r>
              <a:rPr lang="en-US" sz="1400" dirty="0" smtClean="0"/>
              <a:t>RFBs, expanding </a:t>
            </a:r>
            <a:r>
              <a:rPr lang="en-US" sz="1400" dirty="0"/>
              <a:t>the solvent pool for high electrolyte concentration in RFBs.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26239"/>
            <a:ext cx="277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Redox </a:t>
            </a:r>
            <a:r>
              <a:rPr lang="en-US" sz="2400" b="1" dirty="0" err="1"/>
              <a:t>F</a:t>
            </a:r>
            <a:r>
              <a:rPr lang="en-US" sz="2400" b="1" dirty="0" err="1" smtClean="0"/>
              <a:t>lox</a:t>
            </a:r>
            <a:r>
              <a:rPr lang="en-US" sz="2400" b="1" dirty="0" smtClean="0"/>
              <a:t> Batteries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3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9852" y="867373"/>
            <a:ext cx="39188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Project Goals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Detail the solvation of Phenothiazine derivatives by water and </a:t>
            </a:r>
            <a:r>
              <a:rPr lang="en-US" dirty="0" smtClean="0"/>
              <a:t>dichloromethane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Quantify </a:t>
            </a:r>
            <a:r>
              <a:rPr lang="en-US" dirty="0"/>
              <a:t>the effect of tail functionalization on phenothiazine derivatives solubility in water and dichloromethane.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3164" y="867373"/>
            <a:ext cx="43785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Methodology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Classical molecular dynamics (GROMACS md suite, OPLS-aa force field) to probe solvation structure around phenothiazine derivatives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Quantum Electronic calculations of ∆</a:t>
            </a:r>
            <a:r>
              <a:rPr lang="en-US" dirty="0" err="1" smtClean="0"/>
              <a:t>G</a:t>
            </a:r>
            <a:r>
              <a:rPr lang="en-US" baseline="-25000" dirty="0" err="1" smtClean="0"/>
              <a:t>solv</a:t>
            </a:r>
            <a:r>
              <a:rPr lang="en-US" baseline="-25000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gaussian</a:t>
            </a:r>
            <a:r>
              <a:rPr lang="en-US" dirty="0" smtClean="0"/>
              <a:t>/g16d01). Carried out with the M052x/cc-</a:t>
            </a:r>
            <a:r>
              <a:rPr lang="en-US" dirty="0" err="1" smtClean="0"/>
              <a:t>pVTZ</a:t>
            </a:r>
            <a:r>
              <a:rPr lang="en-US" dirty="0" smtClean="0"/>
              <a:t>  and </a:t>
            </a:r>
            <a:r>
              <a:rPr lang="en-US" dirty="0" smtClean="0"/>
              <a:t>HF/6-31G(</a:t>
            </a:r>
            <a:r>
              <a:rPr lang="en-US" dirty="0" err="1" smtClean="0"/>
              <a:t>d,p</a:t>
            </a:r>
            <a:r>
              <a:rPr lang="en-US" dirty="0" smtClean="0"/>
              <a:t>) methods, and using the SMD formulation to correct for solvent effects.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2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1 : Glycerol Carbonate’s </a:t>
            </a:r>
            <a:r>
              <a:rPr lang="en-US" dirty="0" smtClean="0"/>
              <a:t>Dependence </a:t>
            </a:r>
            <a:r>
              <a:rPr lang="en-US" dirty="0" smtClean="0"/>
              <a:t>on </a:t>
            </a:r>
            <a:r>
              <a:rPr lang="en-US" dirty="0" smtClean="0"/>
              <a:t>Hydrogen Bonding </a:t>
            </a:r>
            <a:r>
              <a:rPr lang="en-US" dirty="0" smtClean="0"/>
              <a:t>for it’s </a:t>
            </a:r>
            <a:r>
              <a:rPr lang="en-US" dirty="0" smtClean="0"/>
              <a:t>Liquid Structure </a:t>
            </a:r>
            <a:r>
              <a:rPr lang="en-US" dirty="0" smtClean="0"/>
              <a:t>and </a:t>
            </a:r>
            <a:r>
              <a:rPr lang="en-US" dirty="0" smtClean="0"/>
              <a:t>Solvation Behavior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Projects 2 / 3 : Calix-N-</a:t>
            </a:r>
            <a:r>
              <a:rPr lang="en-US" dirty="0" err="1"/>
              <a:t>A</a:t>
            </a:r>
            <a:r>
              <a:rPr lang="en-US" dirty="0" err="1" smtClean="0"/>
              <a:t>rene</a:t>
            </a:r>
            <a:r>
              <a:rPr lang="en-US" dirty="0" smtClean="0"/>
              <a:t> Macrocycle and Host-Guest chemistry </a:t>
            </a:r>
            <a:r>
              <a:rPr lang="en-US" dirty="0" smtClean="0"/>
              <a:t>Tuning </a:t>
            </a:r>
            <a:r>
              <a:rPr lang="en-US" dirty="0" smtClean="0"/>
              <a:t>with </a:t>
            </a:r>
            <a:r>
              <a:rPr lang="en-US" dirty="0" smtClean="0"/>
              <a:t>Hydrogen Bonding Functional Groups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Project </a:t>
            </a:r>
            <a:r>
              <a:rPr lang="en-US" dirty="0" smtClean="0"/>
              <a:t>4 </a:t>
            </a:r>
            <a:r>
              <a:rPr lang="en-US" dirty="0" smtClean="0"/>
              <a:t>: Tuning Phenothiazine </a:t>
            </a:r>
            <a:r>
              <a:rPr lang="en-US" dirty="0" smtClean="0"/>
              <a:t>Phase Preference </a:t>
            </a:r>
            <a:r>
              <a:rPr lang="en-US" dirty="0" smtClean="0"/>
              <a:t>for </a:t>
            </a:r>
            <a:r>
              <a:rPr lang="en-US" dirty="0" smtClean="0"/>
              <a:t>Redox Flow Batteries</a:t>
            </a:r>
            <a:r>
              <a:rPr lang="en-US" dirty="0" smtClean="0"/>
              <a:t>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590" y="5177938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Journal: ACS Materials Letters</a:t>
            </a:r>
          </a:p>
          <a:p>
            <a:r>
              <a:rPr lang="en-US" sz="1400" dirty="0" smtClean="0"/>
              <a:t>Manuscript ID: tz-2021-000615</a:t>
            </a:r>
          </a:p>
          <a:p>
            <a:r>
              <a:rPr lang="en-US" sz="1400" dirty="0" smtClean="0"/>
              <a:t>Title: "Biphasic, Membrane-free Zn/Phenothiazine Battery. Effects of Hydrophobicity of Redox Materials on </a:t>
            </a:r>
            <a:r>
              <a:rPr lang="en-US" sz="1400" dirty="0" err="1" smtClean="0"/>
              <a:t>Cyclability</a:t>
            </a:r>
            <a:r>
              <a:rPr lang="en-US" sz="1400" dirty="0" smtClean="0"/>
              <a:t>"</a:t>
            </a:r>
          </a:p>
          <a:p>
            <a:r>
              <a:rPr lang="en-US" sz="1400" dirty="0" smtClean="0"/>
              <a:t>Authors: Chai, </a:t>
            </a:r>
            <a:r>
              <a:rPr lang="en-US" sz="1400" dirty="0" err="1" smtClean="0"/>
              <a:t>Jingchao</a:t>
            </a:r>
            <a:r>
              <a:rPr lang="en-US" sz="1400" dirty="0" smtClean="0"/>
              <a:t>; </a:t>
            </a:r>
            <a:r>
              <a:rPr lang="en-US" sz="1400" dirty="0" err="1" smtClean="0"/>
              <a:t>Lashgari</a:t>
            </a:r>
            <a:r>
              <a:rPr lang="en-US" sz="1400" dirty="0" smtClean="0"/>
              <a:t>, Amir; </a:t>
            </a:r>
            <a:r>
              <a:rPr lang="en-US" sz="1400" b="1" dirty="0" smtClean="0"/>
              <a:t>Eisenhart, Andrew</a:t>
            </a:r>
            <a:r>
              <a:rPr lang="en-US" sz="1400" dirty="0" smtClean="0"/>
              <a:t>; Wang, Xiao; Beck, Thomas ; Jiang, </a:t>
            </a:r>
            <a:r>
              <a:rPr lang="en-US" sz="1400" dirty="0" err="1" smtClean="0"/>
              <a:t>Jianbing</a:t>
            </a:r>
            <a:endParaRPr lang="en-US" sz="1400" dirty="0" smtClean="0"/>
          </a:p>
          <a:p>
            <a:r>
              <a:rPr lang="en-US" sz="1400" dirty="0" smtClean="0"/>
              <a:t>Manuscript Status: re-Submitted (under review)</a:t>
            </a:r>
            <a:endParaRPr lang="en-US" sz="14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787224" y="4809641"/>
            <a:ext cx="438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3610" y="4808606"/>
            <a:ext cx="21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Resulting Publication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838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Phenothiazine solvation in organic and aqueous solvents results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189" y="230832"/>
            <a:ext cx="3456429" cy="6547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579" y="1157808"/>
            <a:ext cx="73028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Biphasic</a:t>
            </a:r>
            <a:r>
              <a:rPr lang="en-US" dirty="0"/>
              <a:t>, Membrane-free Zn/Phenothiazine </a:t>
            </a:r>
            <a:r>
              <a:rPr lang="en-US" dirty="0" smtClean="0"/>
              <a:t>Battery has shown to be capable of stable long cycling and a capacity retention of 79.1%.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of </a:t>
            </a:r>
            <a:r>
              <a:rPr lang="en-US" dirty="0" err="1"/>
              <a:t>phenothiazines</a:t>
            </a:r>
            <a:r>
              <a:rPr lang="en-US" dirty="0"/>
              <a:t> with varying length of alkyl chains (C</a:t>
            </a:r>
            <a:r>
              <a:rPr lang="en-US" baseline="-25000" dirty="0"/>
              <a:t>0</a:t>
            </a:r>
            <a:r>
              <a:rPr lang="en-US" dirty="0"/>
              <a:t>, C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8</a:t>
            </a:r>
            <a:r>
              <a:rPr lang="en-US" dirty="0"/>
              <a:t>, and C</a:t>
            </a:r>
            <a:r>
              <a:rPr lang="en-US" baseline="-25000" dirty="0"/>
              <a:t>18</a:t>
            </a:r>
            <a:r>
              <a:rPr lang="en-US" dirty="0"/>
              <a:t>) reveals that the hydrophobicity of the phenothiazine molecules greatly affects the solubility in dichloromethane and battery </a:t>
            </a:r>
            <a:r>
              <a:rPr lang="en-US" dirty="0" err="1"/>
              <a:t>cyclability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Functionalization of the tail blocking hydrogen bonding is shown to have a larger effect on water solvation free energy than in dichloromethane. This allows phenothiazine to be tuned for organic solvation without increasing the viscosity of the electrolyte to unusable levels.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364" y="1387241"/>
            <a:ext cx="5312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Journal: The Journal of Physical Chemistry</a:t>
            </a:r>
          </a:p>
          <a:p>
            <a:r>
              <a:rPr lang="en-US" sz="1200" dirty="0" smtClean="0"/>
              <a:t>Part: Part B: Biophysics, Biomaterials, Liquids, Soft Matter</a:t>
            </a:r>
          </a:p>
          <a:p>
            <a:endParaRPr lang="en-US" sz="1200" dirty="0" smtClean="0"/>
          </a:p>
          <a:p>
            <a:r>
              <a:rPr lang="en-US" sz="1200" dirty="0" smtClean="0"/>
              <a:t>Title: "Quantum Simulations of Hydrogen Bonding Effects in Glycerol Carbonate Electrolyte Solutions"</a:t>
            </a:r>
          </a:p>
          <a:p>
            <a:r>
              <a:rPr lang="en-US" sz="1200" dirty="0" smtClean="0"/>
              <a:t>Authors: </a:t>
            </a:r>
            <a:r>
              <a:rPr lang="en-US" sz="1200" b="1" dirty="0" smtClean="0"/>
              <a:t>Eisenhart, Andrew</a:t>
            </a:r>
            <a:r>
              <a:rPr lang="en-US" sz="1200" dirty="0" smtClean="0"/>
              <a:t>; Beck, Thomas</a:t>
            </a:r>
          </a:p>
          <a:p>
            <a:r>
              <a:rPr lang="en-US" sz="1200" dirty="0" smtClean="0"/>
              <a:t>Manuscript ID: jp-2020-10942d.R2</a:t>
            </a:r>
          </a:p>
          <a:p>
            <a:r>
              <a:rPr lang="en-US" sz="1200" dirty="0" smtClean="0"/>
              <a:t>Manuscript Status: Accept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8526" y="29788"/>
            <a:ext cx="5802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Resulting work and future </a:t>
            </a:r>
            <a:r>
              <a:rPr lang="en-US" sz="2800" b="1" dirty="0"/>
              <a:t>w</a:t>
            </a:r>
            <a:r>
              <a:rPr lang="en-US" sz="2800" b="1" dirty="0" smtClean="0"/>
              <a:t>ork </a:t>
            </a:r>
            <a:r>
              <a:rPr lang="en-US" sz="2800" b="1" dirty="0"/>
              <a:t>r</a:t>
            </a:r>
            <a:r>
              <a:rPr lang="en-US" sz="2800" b="1" dirty="0" smtClean="0"/>
              <a:t>ecap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5965" y="1017909"/>
            <a:ext cx="422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GC liquid structure and solvation of KF/</a:t>
            </a:r>
            <a:r>
              <a:rPr lang="en-US" b="1" dirty="0" err="1" smtClean="0"/>
              <a:t>KCl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2336" y="2956901"/>
            <a:ext cx="281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Calix[n]</a:t>
            </a:r>
            <a:r>
              <a:rPr lang="en-US" b="1" dirty="0" err="1" smtClean="0"/>
              <a:t>Arene</a:t>
            </a:r>
            <a:r>
              <a:rPr lang="en-US" b="1" dirty="0" smtClean="0"/>
              <a:t> self assembly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9364" y="3346462"/>
            <a:ext cx="5457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Dawn, A., </a:t>
            </a:r>
            <a:r>
              <a:rPr lang="en-US" sz="1400" b="1" dirty="0" smtClean="0"/>
              <a:t>Eisenhart, A.</a:t>
            </a:r>
            <a:r>
              <a:rPr lang="en-US" sz="1400" dirty="0" smtClean="0"/>
              <a:t>, Mirzamani, M., Beck, T.L. and Kumari, H., 2018. Bowl-in-bowl complex formation with mixed sized </a:t>
            </a:r>
            <a:r>
              <a:rPr lang="en-US" sz="1400" dirty="0" err="1" smtClean="0"/>
              <a:t>calixarenes</a:t>
            </a:r>
            <a:r>
              <a:rPr lang="en-US" sz="1400" dirty="0" smtClean="0"/>
              <a:t>: </a:t>
            </a:r>
            <a:r>
              <a:rPr lang="en-US" sz="1400" dirty="0" err="1" smtClean="0"/>
              <a:t>adaptivity</a:t>
            </a:r>
            <a:r>
              <a:rPr lang="en-US" sz="1400" dirty="0" smtClean="0"/>
              <a:t> towards guest binding. </a:t>
            </a:r>
            <a:r>
              <a:rPr lang="en-US" sz="1400" i="1" dirty="0" smtClean="0"/>
              <a:t>Chemical Communications</a:t>
            </a:r>
            <a:r>
              <a:rPr lang="en-US" sz="1400" dirty="0" smtClean="0"/>
              <a:t>, </a:t>
            </a:r>
            <a:r>
              <a:rPr lang="en-US" sz="1400" i="1" dirty="0" smtClean="0"/>
              <a:t>54</a:t>
            </a:r>
            <a:r>
              <a:rPr lang="en-US" sz="1400" dirty="0" smtClean="0"/>
              <a:t>(52), pp.7131-7134.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2335" y="4392902"/>
            <a:ext cx="387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Calix[n]</a:t>
            </a:r>
            <a:r>
              <a:rPr lang="en-US" b="1" dirty="0" err="1" smtClean="0"/>
              <a:t>Arene</a:t>
            </a:r>
            <a:r>
              <a:rPr lang="en-US" b="1" dirty="0" smtClean="0"/>
              <a:t> : </a:t>
            </a:r>
            <a:r>
              <a:rPr lang="en-US" b="1" dirty="0" err="1"/>
              <a:t>a</a:t>
            </a:r>
            <a:r>
              <a:rPr lang="en-US" b="1" dirty="0" err="1" smtClean="0"/>
              <a:t>vobenzone</a:t>
            </a:r>
            <a:r>
              <a:rPr lang="en-US" b="1" dirty="0" smtClean="0"/>
              <a:t> chaperone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5236" y="4967129"/>
            <a:ext cx="5561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Kumari, H., </a:t>
            </a:r>
            <a:r>
              <a:rPr lang="en-US" sz="1400" b="1" dirty="0" smtClean="0"/>
              <a:t>Eisenhart, A.</a:t>
            </a:r>
            <a:r>
              <a:rPr lang="en-US" sz="1400" dirty="0" smtClean="0"/>
              <a:t>,</a:t>
            </a:r>
            <a:r>
              <a:rPr lang="en-US" sz="1400" b="1" dirty="0" smtClean="0"/>
              <a:t> </a:t>
            </a:r>
            <a:r>
              <a:rPr lang="en-US" sz="1400" dirty="0" err="1" smtClean="0"/>
              <a:t>Pajoubpong</a:t>
            </a:r>
            <a:r>
              <a:rPr lang="en-US" sz="1400" dirty="0" smtClean="0"/>
              <a:t>, J., Heinrich, F. and Beck, T.L., 2020. Investigating partitioning of free versus macrocycle bound guest into a model POPC lipid bilayer. </a:t>
            </a:r>
            <a:r>
              <a:rPr lang="en-US" sz="1400" i="1" dirty="0" smtClean="0"/>
              <a:t>RSC Advances</a:t>
            </a:r>
            <a:r>
              <a:rPr lang="en-US" sz="1400" dirty="0" smtClean="0"/>
              <a:t>, </a:t>
            </a:r>
            <a:r>
              <a:rPr lang="en-US" sz="1400" i="1" dirty="0" smtClean="0"/>
              <a:t>10</a:t>
            </a:r>
            <a:r>
              <a:rPr lang="en-US" sz="1400" dirty="0" smtClean="0"/>
              <a:t>(26), pp.15148-15153.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096000" y="1356463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Journal: ACS Materials Letters</a:t>
            </a:r>
          </a:p>
          <a:p>
            <a:r>
              <a:rPr lang="en-US" sz="1400" dirty="0" smtClean="0"/>
              <a:t>Manuscript ID: tz-2021-000615</a:t>
            </a:r>
          </a:p>
          <a:p>
            <a:r>
              <a:rPr lang="en-US" sz="1400" dirty="0" smtClean="0"/>
              <a:t>Title: "Biphasic, Membrane-free Zn/Phenothiazine Battery. Effects of Hydrophobicity of Redox Materials on </a:t>
            </a:r>
            <a:r>
              <a:rPr lang="en-US" sz="1400" dirty="0" err="1" smtClean="0"/>
              <a:t>Cyclability</a:t>
            </a:r>
            <a:r>
              <a:rPr lang="en-US" sz="1400" dirty="0" smtClean="0"/>
              <a:t>"</a:t>
            </a:r>
          </a:p>
          <a:p>
            <a:r>
              <a:rPr lang="en-US" sz="1400" dirty="0" smtClean="0"/>
              <a:t>Authors: Chai, </a:t>
            </a:r>
            <a:r>
              <a:rPr lang="en-US" sz="1400" dirty="0" err="1" smtClean="0"/>
              <a:t>Jingchao</a:t>
            </a:r>
            <a:r>
              <a:rPr lang="en-US" sz="1400" dirty="0" smtClean="0"/>
              <a:t>; </a:t>
            </a:r>
            <a:r>
              <a:rPr lang="en-US" sz="1400" dirty="0" err="1" smtClean="0"/>
              <a:t>Lashgari</a:t>
            </a:r>
            <a:r>
              <a:rPr lang="en-US" sz="1400" dirty="0" smtClean="0"/>
              <a:t>, Amir; </a:t>
            </a:r>
            <a:r>
              <a:rPr lang="en-US" sz="1400" b="1" dirty="0" smtClean="0"/>
              <a:t>Eisenhart, Andrew</a:t>
            </a:r>
            <a:r>
              <a:rPr lang="en-US" sz="1400" dirty="0" smtClean="0"/>
              <a:t>; Wang, Xiao; Beck, Thomas ; Jiang, </a:t>
            </a:r>
            <a:r>
              <a:rPr lang="en-US" sz="1400" dirty="0" err="1" smtClean="0"/>
              <a:t>Jianbing</a:t>
            </a:r>
            <a:endParaRPr lang="en-US" sz="1400" dirty="0" smtClean="0"/>
          </a:p>
          <a:p>
            <a:r>
              <a:rPr lang="en-US" sz="1400" dirty="0" smtClean="0"/>
              <a:t>Manuscript Status: Submitted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816932" y="977017"/>
            <a:ext cx="501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Biphasic phenothiazine based redox-flow batteries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968314" y="3141567"/>
            <a:ext cx="6223686" cy="37164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3746571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GC liquid structure and solvation of Li</a:t>
            </a:r>
            <a:r>
              <a:rPr lang="en-US" b="1" baseline="30000" dirty="0" smtClean="0"/>
              <a:t>+</a:t>
            </a:r>
            <a:r>
              <a:rPr lang="en-US" b="1" dirty="0" smtClean="0"/>
              <a:t>, I</a:t>
            </a:r>
            <a:r>
              <a:rPr lang="en-US" b="1" baseline="30000" dirty="0" smtClean="0"/>
              <a:t>-</a:t>
            </a:r>
            <a:r>
              <a:rPr lang="en-US" b="1" dirty="0" smtClean="0"/>
              <a:t>, PF</a:t>
            </a:r>
            <a:r>
              <a:rPr lang="en-US" b="1" baseline="-25000" dirty="0" smtClean="0"/>
              <a:t>6</a:t>
            </a:r>
            <a:r>
              <a:rPr lang="en-US" b="1" baseline="30000" dirty="0" smtClean="0"/>
              <a:t>-</a:t>
            </a:r>
            <a:r>
              <a:rPr lang="en-US" b="1" dirty="0" smtClean="0"/>
              <a:t> plus insights into the role of the second solvation shell on liquid dynamics</a:t>
            </a:r>
          </a:p>
          <a:p>
            <a:r>
              <a:rPr lang="en-US" b="1" dirty="0"/>
              <a:t>	</a:t>
            </a:r>
            <a:r>
              <a:rPr lang="en-US" dirty="0" smtClean="0"/>
              <a:t>Li</a:t>
            </a:r>
            <a:r>
              <a:rPr lang="en-US" baseline="30000" dirty="0" smtClean="0"/>
              <a:t>+</a:t>
            </a:r>
            <a:r>
              <a:rPr lang="en-US" dirty="0" smtClean="0"/>
              <a:t>, I</a:t>
            </a:r>
            <a:r>
              <a:rPr lang="en-US" baseline="30000" dirty="0" smtClean="0"/>
              <a:t>-</a:t>
            </a:r>
            <a:r>
              <a:rPr lang="en-US" dirty="0" smtClean="0"/>
              <a:t>, PF</a:t>
            </a:r>
            <a:r>
              <a:rPr lang="en-US" baseline="-25000" dirty="0" smtClean="0"/>
              <a:t>6</a:t>
            </a:r>
            <a:r>
              <a:rPr lang="en-US" baseline="30000" dirty="0" smtClean="0"/>
              <a:t>-</a:t>
            </a:r>
            <a:r>
              <a:rPr lang="en-US" dirty="0" smtClean="0"/>
              <a:t>  AIMD Simulations finished</a:t>
            </a:r>
          </a:p>
          <a:p>
            <a:r>
              <a:rPr lang="en-US" b="1" dirty="0"/>
              <a:t>	</a:t>
            </a:r>
            <a:r>
              <a:rPr lang="en-US" dirty="0" smtClean="0"/>
              <a:t>Classical complements to be run</a:t>
            </a:r>
          </a:p>
          <a:p>
            <a:r>
              <a:rPr lang="en-US" dirty="0"/>
              <a:t>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259403"/>
            <a:ext cx="221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Experiments To Finish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0" y="5336461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Calix[n]</a:t>
            </a:r>
            <a:r>
              <a:rPr lang="en-US" b="1" dirty="0" err="1" smtClean="0"/>
              <a:t>arenes</a:t>
            </a:r>
            <a:r>
              <a:rPr lang="en-US" b="1" dirty="0" smtClean="0"/>
              <a:t> as a chaperone for curcumin membrane penetration</a:t>
            </a:r>
          </a:p>
          <a:p>
            <a:r>
              <a:rPr lang="en-US" b="1" dirty="0"/>
              <a:t>	</a:t>
            </a:r>
            <a:r>
              <a:rPr lang="en-US" dirty="0" smtClean="0"/>
              <a:t>All simulations finished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149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/ Dissertation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1" y="1825625"/>
            <a:ext cx="11294075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Chapter 1 – Introduction</a:t>
            </a:r>
          </a:p>
          <a:p>
            <a:pPr lvl="1"/>
            <a:r>
              <a:rPr lang="en-US" dirty="0" smtClean="0"/>
              <a:t>1.1 Ion solvation driving forces (</a:t>
            </a:r>
            <a:r>
              <a:rPr lang="en-US" dirty="0" err="1" smtClean="0"/>
              <a:t>hofmeister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1.2 Modern Energy storage methods, materials, and challenges (Li</a:t>
            </a:r>
            <a:r>
              <a:rPr lang="en-US" baseline="30000" dirty="0" smtClean="0"/>
              <a:t>+</a:t>
            </a:r>
            <a:r>
              <a:rPr lang="en-US" dirty="0"/>
              <a:t> </a:t>
            </a:r>
            <a:r>
              <a:rPr lang="en-US" dirty="0" smtClean="0"/>
              <a:t>Batteries, EC/PC)</a:t>
            </a:r>
          </a:p>
          <a:p>
            <a:pPr lvl="1"/>
            <a:r>
              <a:rPr lang="en-US" dirty="0" smtClean="0"/>
              <a:t>1.3 Glycerol carbonate as a novel green solvent</a:t>
            </a:r>
          </a:p>
          <a:p>
            <a:r>
              <a:rPr lang="en-US" sz="2600" dirty="0" smtClean="0"/>
              <a:t>Chapter 2 – Hydrogen Bonding’s Impact on Liquid </a:t>
            </a:r>
            <a:r>
              <a:rPr lang="en-US" sz="2600" dirty="0"/>
              <a:t>S</a:t>
            </a:r>
            <a:r>
              <a:rPr lang="en-US" sz="2600" dirty="0" smtClean="0"/>
              <a:t>tructuring and Dynamics in pure and electrolyte GC</a:t>
            </a:r>
          </a:p>
          <a:p>
            <a:r>
              <a:rPr lang="en-US" sz="2600" dirty="0" smtClean="0"/>
              <a:t>Chapter 3 – Hydrogen Bonding Impacts in Macrocycle Dynamics and Host-Guest Interactions</a:t>
            </a:r>
          </a:p>
          <a:p>
            <a:r>
              <a:rPr lang="en-US" sz="2600" dirty="0" smtClean="0"/>
              <a:t>Chapter 4 – Tuning Liquid Electrolyte Phase Separation Through Tail Functionalization.</a:t>
            </a:r>
          </a:p>
        </p:txBody>
      </p:sp>
    </p:spTree>
    <p:extLst>
      <p:ext uri="{BB962C8B-B14F-4D97-AF65-F5344CB8AC3E}">
        <p14:creationId xmlns:p14="http://schemas.microsoft.com/office/powerpoint/2010/main" val="30772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 3</a:t>
            </a:r>
            <a:r>
              <a:rPr lang="en-US" baseline="30000" dirty="0" smtClean="0"/>
              <a:t>rd</a:t>
            </a:r>
            <a:r>
              <a:rPr lang="en-US" dirty="0" smtClean="0"/>
              <a:t> Closed Defense</a:t>
            </a:r>
          </a:p>
          <a:p>
            <a:r>
              <a:rPr lang="en-US" dirty="0" smtClean="0"/>
              <a:t>Feb 16</a:t>
            </a:r>
            <a:r>
              <a:rPr lang="en-US" baseline="30000" dirty="0" smtClean="0"/>
              <a:t>th</a:t>
            </a:r>
            <a:r>
              <a:rPr lang="en-US" dirty="0" smtClean="0"/>
              <a:t> Deadline to apply for graduation</a:t>
            </a:r>
            <a:endParaRPr lang="en-US" dirty="0"/>
          </a:p>
          <a:p>
            <a:r>
              <a:rPr lang="en-US" dirty="0" smtClean="0"/>
              <a:t>March 2</a:t>
            </a:r>
            <a:r>
              <a:rPr lang="en-US" baseline="30000" dirty="0" smtClean="0"/>
              <a:t>nd</a:t>
            </a:r>
            <a:r>
              <a:rPr lang="en-US" dirty="0" smtClean="0"/>
              <a:t> Submit Dissertation to committee for review</a:t>
            </a:r>
          </a:p>
          <a:p>
            <a:r>
              <a:rPr lang="en-US" dirty="0" smtClean="0"/>
              <a:t>March 16</a:t>
            </a:r>
            <a:r>
              <a:rPr lang="en-US" baseline="30000" dirty="0" smtClean="0"/>
              <a:t>th</a:t>
            </a:r>
            <a:r>
              <a:rPr lang="en-US" dirty="0" smtClean="0"/>
              <a:t> Electronic Dissertation submission deadline</a:t>
            </a:r>
          </a:p>
          <a:p>
            <a:r>
              <a:rPr lang="en-US" dirty="0" smtClean="0"/>
              <a:t>April 7</a:t>
            </a:r>
            <a:r>
              <a:rPr lang="en-US" baseline="30000" dirty="0" smtClean="0"/>
              <a:t>th</a:t>
            </a:r>
            <a:r>
              <a:rPr lang="en-US" dirty="0" smtClean="0"/>
              <a:t> Deadline to announce Open Defense </a:t>
            </a:r>
          </a:p>
          <a:p>
            <a:r>
              <a:rPr lang="en-US" dirty="0" smtClean="0"/>
              <a:t>April 21</a:t>
            </a:r>
            <a:r>
              <a:rPr lang="en-US" baseline="30000" dirty="0" smtClean="0"/>
              <a:t>st</a:t>
            </a:r>
            <a:r>
              <a:rPr lang="en-US" dirty="0" smtClean="0"/>
              <a:t> Open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6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89" y="3327672"/>
            <a:ext cx="8297485" cy="34269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7565" y="3329852"/>
            <a:ext cx="501791" cy="3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31574" y="3329852"/>
            <a:ext cx="512731" cy="3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3725" y="3329852"/>
            <a:ext cx="545474" cy="3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21337" y="3329852"/>
            <a:ext cx="545474" cy="368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0281" y="5133502"/>
            <a:ext cx="1554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Increased peak height</a:t>
            </a:r>
          </a:p>
          <a:p>
            <a:pPr algn="ctr"/>
            <a:r>
              <a:rPr lang="en-US" sz="1200" dirty="0" smtClean="0"/>
              <a:t>=</a:t>
            </a:r>
          </a:p>
          <a:p>
            <a:pPr algn="ctr"/>
            <a:r>
              <a:rPr lang="en-US" sz="1200" dirty="0" smtClean="0"/>
              <a:t>Increased Interaction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367" y="369736"/>
            <a:ext cx="44606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Organic carbonate possible interaction modes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59" y="1002857"/>
            <a:ext cx="3029499" cy="1953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1060975"/>
            <a:ext cx="860748" cy="19202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31" y="1041191"/>
            <a:ext cx="1681051" cy="19842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699739" y="1810329"/>
            <a:ext cx="0" cy="22299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384055" y="1810329"/>
            <a:ext cx="0" cy="56540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69365" y="794881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(a)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26455" y="1184858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(b)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49938" y="-62785"/>
            <a:ext cx="3117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AIMD - </a:t>
            </a:r>
            <a:r>
              <a:rPr lang="en-US" sz="1400" b="1" dirty="0" err="1" smtClean="0"/>
              <a:t>RevPBE</a:t>
            </a:r>
            <a:r>
              <a:rPr lang="en-US" sz="1400" b="1" dirty="0" smtClean="0"/>
              <a:t>/DZVP-MOLOPT-SR-GTH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615759" y="1287501"/>
            <a:ext cx="361759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</a:t>
            </a:r>
            <a:r>
              <a:rPr lang="en-US" sz="1600" dirty="0" smtClean="0"/>
              <a:t>nteraction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“chain forming” hydrogen bonding (a)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“Stacking” VDW bonding (b)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2 other hydrogen bonding </a:t>
            </a:r>
          </a:p>
          <a:p>
            <a:r>
              <a:rPr lang="en-US" sz="1600" dirty="0" smtClean="0"/>
              <a:t>      conformation (H6-O3 and H6-O4) </a:t>
            </a:r>
          </a:p>
          <a:p>
            <a:r>
              <a:rPr lang="en-US" sz="1600" dirty="0" smtClean="0"/>
              <a:t>      “disordered”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0309" y="3679462"/>
            <a:ext cx="222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Quantify H-bonding interactions </a:t>
            </a:r>
          </a:p>
          <a:p>
            <a:pPr algn="ctr"/>
            <a:r>
              <a:rPr lang="en-US" sz="1200" dirty="0" smtClean="0"/>
              <a:t>using </a:t>
            </a:r>
          </a:p>
          <a:p>
            <a:pPr algn="ctr"/>
            <a:r>
              <a:rPr lang="en-US" sz="1200" dirty="0" smtClean="0"/>
              <a:t>Radial Distribution Functions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51226" y="82479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705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Which liquid structure results from these interactions?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3" y="1179978"/>
            <a:ext cx="4100663" cy="4093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67" y="1055512"/>
            <a:ext cx="4225353" cy="4217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2524" y="557356"/>
            <a:ext cx="4933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Compared to EC and PC, GC forms no long range “chains”</a:t>
            </a:r>
          </a:p>
          <a:p>
            <a:r>
              <a:rPr lang="en-US" sz="1600" dirty="0" smtClean="0"/>
              <a:t>                Which present in region (b) below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066311" y="557748"/>
            <a:ext cx="5673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Compared to EC, PC and GC show “stacking” only in one direction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62249" y="5432472"/>
            <a:ext cx="8354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What does this mean for the physiochemical properties of GC?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Lack of molecular chain formation due to the hydroxyl group of GC leads to a lower melting point, but the strength of hydrogen bonds lead to a high viscosity.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This effect is enhanced by the lack of bi-directional stacking in GC and PC compared to EC</a:t>
            </a:r>
            <a:endParaRPr lang="en-US" sz="1600" dirty="0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 flipH="1" flipV="1">
            <a:off x="2873829" y="4316681"/>
            <a:ext cx="269756" cy="956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flipH="1" flipV="1">
            <a:off x="8104909" y="3194462"/>
            <a:ext cx="545135" cy="2078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</p:cNvCxnSpPr>
          <p:nvPr/>
        </p:nvCxnSpPr>
        <p:spPr>
          <a:xfrm flipV="1">
            <a:off x="8650044" y="3271652"/>
            <a:ext cx="1307416" cy="2001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35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691" y="77190"/>
            <a:ext cx="419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AIMD / Classical simulations vs Experiment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59375" y="6596390"/>
            <a:ext cx="110203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1. </a:t>
            </a:r>
            <a:r>
              <a:rPr lang="en-US" sz="1100" dirty="0" err="1" smtClean="0"/>
              <a:t>Sonnati</a:t>
            </a:r>
            <a:r>
              <a:rPr lang="en-US" sz="1100" dirty="0" smtClean="0"/>
              <a:t>, </a:t>
            </a:r>
            <a:r>
              <a:rPr lang="en-US" sz="1100" dirty="0" err="1" smtClean="0"/>
              <a:t>Matthieu</a:t>
            </a:r>
            <a:r>
              <a:rPr lang="en-US" sz="1100" dirty="0" smtClean="0"/>
              <a:t> O., et al. "Glycerol carbonate as a versatile building block for tomorrow: synthesis, reactivity, properties and applications." Green Chemistry 15.2 (2013): 283-306.</a:t>
            </a:r>
            <a:endParaRPr lang="en-US" sz="11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799671"/>
              </p:ext>
            </p:extLst>
          </p:nvPr>
        </p:nvGraphicFramePr>
        <p:xfrm>
          <a:off x="892343" y="4615998"/>
          <a:ext cx="10243749" cy="168777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14583"/>
                <a:gridCol w="3414583"/>
                <a:gridCol w="3414583"/>
              </a:tblGrid>
              <a:tr h="590494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Self-Diffusion</a:t>
                      </a:r>
                      <a:r>
                        <a:rPr lang="en-US" baseline="0" dirty="0" smtClean="0"/>
                        <a:t> Coefficient (</a:t>
                      </a:r>
                      <a:r>
                        <a:rPr lang="en-US" dirty="0" smtClean="0"/>
                        <a:t>Å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dirty="0" smtClean="0"/>
                        <a:t> /ns)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Viscosity (</a:t>
                      </a:r>
                      <a:r>
                        <a:rPr lang="en-US" dirty="0" err="1" smtClean="0"/>
                        <a:t>cP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42344">
                <a:tc>
                  <a:txBody>
                    <a:bodyPr/>
                    <a:lstStyle/>
                    <a:p>
                      <a:r>
                        <a:rPr lang="en-US" dirty="0" smtClean="0"/>
                        <a:t>Classical (OPLS-aa)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19.6*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12.46 ±</a:t>
                      </a:r>
                      <a:r>
                        <a:rPr lang="en-US" baseline="0" dirty="0" smtClean="0"/>
                        <a:t> 0.9</a:t>
                      </a:r>
                      <a:endParaRPr lang="en-US" dirty="0"/>
                    </a:p>
                  </a:txBody>
                  <a:tcPr/>
                </a:tc>
              </a:tr>
              <a:tr h="34234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RevPBE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42344">
                <a:tc>
                  <a:txBody>
                    <a:bodyPr/>
                    <a:lstStyle/>
                    <a:p>
                      <a:r>
                        <a:rPr lang="en-US" dirty="0" smtClean="0"/>
                        <a:t>Experiment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85.00 [1]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4691" y="4189394"/>
            <a:ext cx="202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Quantities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7511" y="6285610"/>
            <a:ext cx="989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- This work, **- estimated via Stoke-Einstein relation using experimental ŋ and molecular radius of 3 Å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015" y="-238914"/>
            <a:ext cx="2964180" cy="4797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90" y="473088"/>
            <a:ext cx="3213741" cy="40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2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: Glycerol Carbonate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as a pure liquid and as a </a:t>
            </a:r>
            <a:r>
              <a:rPr lang="en-US" dirty="0" smtClean="0"/>
              <a:t>solvent of 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3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76" y="91312"/>
            <a:ext cx="4699635" cy="2409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3" y="2678649"/>
            <a:ext cx="5109982" cy="39395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65188" y="28862"/>
            <a:ext cx="1511300" cy="2222501"/>
          </a:xfrm>
          <a:prstGeom prst="rect">
            <a:avLst/>
          </a:prstGeom>
          <a:noFill/>
          <a:ln w="76200">
            <a:solidFill>
              <a:srgbClr val="6DC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219451" y="2251363"/>
            <a:ext cx="1245737" cy="1609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1788" y="3644384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Electrolyte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24" y="2755174"/>
            <a:ext cx="4239971" cy="360452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035876" y="28862"/>
            <a:ext cx="1511300" cy="2222501"/>
          </a:xfrm>
          <a:prstGeom prst="rect">
            <a:avLst/>
          </a:prstGeom>
          <a:noFill/>
          <a:ln w="76200">
            <a:solidFill>
              <a:srgbClr val="7ED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>
            <a:off x="6791526" y="2251363"/>
            <a:ext cx="1610662" cy="1857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190" y="525798"/>
            <a:ext cx="4248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 smtClean="0"/>
              <a:t>Ethylene Carbonate </a:t>
            </a:r>
            <a:r>
              <a:rPr lang="en-US" dirty="0" smtClean="0"/>
              <a:t>EC (Li</a:t>
            </a:r>
            <a:r>
              <a:rPr lang="en-US" dirty="0" smtClean="0"/>
              <a:t>+ batteries)</a:t>
            </a:r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r>
              <a:rPr lang="en-US" dirty="0" smtClean="0"/>
              <a:t>Propylene Carbonate </a:t>
            </a:r>
            <a:r>
              <a:rPr lang="en-US" dirty="0" smtClean="0"/>
              <a:t>PC (Super </a:t>
            </a:r>
            <a:r>
              <a:rPr lang="en-US" dirty="0" smtClean="0"/>
              <a:t>Capacitors)</a:t>
            </a:r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r>
              <a:rPr lang="en-US" dirty="0" smtClean="0"/>
              <a:t>Glycerol </a:t>
            </a:r>
            <a:r>
              <a:rPr lang="en-US" dirty="0" smtClean="0"/>
              <a:t>carbonate GC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-14407"/>
            <a:ext cx="281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Organic Carbonate Solvents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927175" y="2308884"/>
            <a:ext cx="197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DCCD6"/>
                </a:solidFill>
              </a:rPr>
              <a:t>Lithium ion battery</a:t>
            </a:r>
            <a:endParaRPr lang="en-US" dirty="0">
              <a:solidFill>
                <a:srgbClr val="6DCCD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26800" y="2397385"/>
            <a:ext cx="167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EDDBB"/>
                </a:solidFill>
              </a:rPr>
              <a:t>Super Capacitor</a:t>
            </a:r>
            <a:endParaRPr lang="en-US" dirty="0">
              <a:solidFill>
                <a:srgbClr val="7EDDBB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135613" y="1065261"/>
            <a:ext cx="1148484" cy="3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34661" y="588148"/>
            <a:ext cx="1629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Valorization of Glycerol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355395" y="926761"/>
            <a:ext cx="1064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Green Solvent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355395" y="1265374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Energy Storage?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633854" y="8541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80771" y="910180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22401" y="8541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97302" y="270754"/>
            <a:ext cx="1180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Widely Reactive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02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848" y="234299"/>
            <a:ext cx="4699635" cy="2409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54" y="4095241"/>
            <a:ext cx="6733046" cy="2490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01" y="2414522"/>
            <a:ext cx="8226964" cy="14907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44700" y="2857500"/>
            <a:ext cx="7772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1"/>
          </p:cNvCxnSpPr>
          <p:nvPr/>
        </p:nvCxnSpPr>
        <p:spPr>
          <a:xfrm flipH="1">
            <a:off x="1085850" y="3048000"/>
            <a:ext cx="958850" cy="11874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44700" y="3416300"/>
            <a:ext cx="777240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44700" y="3625850"/>
            <a:ext cx="7772400" cy="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28800" y="3829050"/>
            <a:ext cx="7988300" cy="0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59200" y="3428492"/>
            <a:ext cx="1943100" cy="851408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97750" y="3625850"/>
            <a:ext cx="654050" cy="654050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17100" y="3823209"/>
            <a:ext cx="577850" cy="456691"/>
          </a:xfrm>
          <a:prstGeom prst="line">
            <a:avLst/>
          </a:prstGeom>
          <a:ln w="127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183657" y="1700401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096055" y="1916411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1517"/>
            <a:ext cx="6772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Physiochemical effects of </a:t>
            </a:r>
            <a:r>
              <a:rPr lang="en-US" sz="2400" dirty="0"/>
              <a:t>T</a:t>
            </a:r>
            <a:r>
              <a:rPr lang="en-US" sz="2400" dirty="0" smtClean="0"/>
              <a:t>ail Functionalization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241991" y="4477258"/>
            <a:ext cx="1424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Effective </a:t>
            </a:r>
          </a:p>
          <a:p>
            <a:r>
              <a:rPr lang="en-US" dirty="0" smtClean="0"/>
              <a:t>temperature </a:t>
            </a:r>
          </a:p>
          <a:p>
            <a:r>
              <a:rPr lang="en-US" dirty="0" smtClean="0"/>
              <a:t>range:</a:t>
            </a:r>
          </a:p>
          <a:p>
            <a:endParaRPr lang="en-US" dirty="0" smtClean="0"/>
          </a:p>
          <a:p>
            <a:r>
              <a:rPr lang="en-US" dirty="0" smtClean="0"/>
              <a:t>GC &gt; PC &gt; EC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3854196"/>
            <a:ext cx="3075438" cy="274320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527964" y="1635810"/>
            <a:ext cx="1027215" cy="778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397750" y="1600508"/>
            <a:ext cx="654050" cy="811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812612" y="1635810"/>
            <a:ext cx="813470" cy="778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22722" y="9936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63465" y="1050214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626082" y="103373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241991" y="2893863"/>
            <a:ext cx="112788" cy="147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85597" y="3058963"/>
            <a:ext cx="169182" cy="147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129765" y="279971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105290" y="298787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 rot="16200000">
            <a:off x="448505" y="4991216"/>
            <a:ext cx="138603" cy="186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397587" y="4951692"/>
            <a:ext cx="24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8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Interesting </a:t>
            </a:r>
            <a:r>
              <a:rPr lang="en-US" b="1" dirty="0" smtClean="0"/>
              <a:t>Phenomenon Involving Glycerol Carbonate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02400"/>
            <a:ext cx="1195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Sarri</a:t>
            </a:r>
            <a:r>
              <a:rPr lang="en-US" sz="1100" dirty="0" smtClean="0"/>
              <a:t>, Filippo, et al. "The curious effect of potassium fluoride on glycerol carbonate. How salts can influence the </a:t>
            </a:r>
            <a:r>
              <a:rPr lang="en-US" sz="1100" dirty="0" err="1" smtClean="0"/>
              <a:t>structuredness</a:t>
            </a:r>
            <a:r>
              <a:rPr lang="en-US" sz="1100" dirty="0" smtClean="0"/>
              <a:t> of organic solvents." Journal of Molecular Liquids 255 (2018): 397-405.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97940"/>
            <a:ext cx="1195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Sarri</a:t>
            </a:r>
            <a:r>
              <a:rPr lang="en-US" sz="1100" dirty="0" smtClean="0"/>
              <a:t>, Filippo, et al. "Specific ion effects in non-aqueous solvents: The case of glycerol carbonate." </a:t>
            </a:r>
            <a:r>
              <a:rPr lang="en-US" sz="1100" i="1" dirty="0" smtClean="0"/>
              <a:t>Journal of Molecular Liquids</a:t>
            </a:r>
            <a:r>
              <a:rPr lang="en-US" sz="1100" dirty="0" smtClean="0"/>
              <a:t> 266 (2018): 711-717.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00050" y="1017062"/>
            <a:ext cx="5648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Addition of electrolytes to GC allow a dense glassy phase to form at room temperature</a:t>
            </a:r>
            <a:r>
              <a:rPr lang="en-US" dirty="0" smtClean="0"/>
              <a:t>. Increasing the transition temperature by ~10 °C.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57950" y="1247492"/>
            <a:ext cx="574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 this effect is limited to select electrolyte pairs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664" y="1614321"/>
            <a:ext cx="3279686" cy="2268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547" y="1722664"/>
            <a:ext cx="2870117" cy="21597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57003" y="2016256"/>
            <a:ext cx="2720975" cy="165100"/>
          </a:xfrm>
          <a:prstGeom prst="rect">
            <a:avLst/>
          </a:prstGeom>
          <a:noFill/>
          <a:ln>
            <a:solidFill>
              <a:srgbClr val="889F5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7003" y="3049877"/>
            <a:ext cx="2720975" cy="165100"/>
          </a:xfrm>
          <a:prstGeom prst="rect">
            <a:avLst/>
          </a:prstGeom>
          <a:noFill/>
          <a:ln>
            <a:solidFill>
              <a:srgbClr val="549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48547" y="2223366"/>
            <a:ext cx="2720975" cy="165100"/>
          </a:xfrm>
          <a:prstGeom prst="rect">
            <a:avLst/>
          </a:prstGeom>
          <a:noFill/>
          <a:ln>
            <a:solidFill>
              <a:srgbClr val="BE8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3"/>
          </p:cNvCxnSpPr>
          <p:nvPr/>
        </p:nvCxnSpPr>
        <p:spPr>
          <a:xfrm flipV="1">
            <a:off x="8769522" y="1837210"/>
            <a:ext cx="637106" cy="468706"/>
          </a:xfrm>
          <a:prstGeom prst="line">
            <a:avLst/>
          </a:prstGeom>
          <a:ln>
            <a:solidFill>
              <a:srgbClr val="BE8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3"/>
          </p:cNvCxnSpPr>
          <p:nvPr/>
        </p:nvCxnSpPr>
        <p:spPr>
          <a:xfrm>
            <a:off x="8777978" y="2098806"/>
            <a:ext cx="281372" cy="1076325"/>
          </a:xfrm>
          <a:prstGeom prst="line">
            <a:avLst/>
          </a:prstGeom>
          <a:ln>
            <a:solidFill>
              <a:srgbClr val="889F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769522" y="2730265"/>
            <a:ext cx="402950" cy="402162"/>
          </a:xfrm>
          <a:prstGeom prst="line">
            <a:avLst/>
          </a:prstGeom>
          <a:ln>
            <a:solidFill>
              <a:srgbClr val="549F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69" y="3912667"/>
            <a:ext cx="3753990" cy="23460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70997" y="4567554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pure </a:t>
            </a:r>
            <a:r>
              <a:rPr lang="en-US" sz="1400" dirty="0" err="1" smtClean="0"/>
              <a:t>gc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267247" y="5085688"/>
            <a:ext cx="742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EF244"/>
                </a:solidFill>
              </a:rPr>
              <a:t>g</a:t>
            </a:r>
            <a:r>
              <a:rPr lang="en-US" sz="1400" dirty="0" err="1" smtClean="0">
                <a:solidFill>
                  <a:srgbClr val="0EF244"/>
                </a:solidFill>
              </a:rPr>
              <a:t>c</a:t>
            </a:r>
            <a:r>
              <a:rPr lang="en-US" sz="1400" dirty="0" smtClean="0">
                <a:solidFill>
                  <a:srgbClr val="0EF244"/>
                </a:solidFill>
              </a:rPr>
              <a:t> - </a:t>
            </a:r>
            <a:r>
              <a:rPr lang="en-US" sz="1400" dirty="0" err="1" smtClean="0">
                <a:solidFill>
                  <a:srgbClr val="0EF244"/>
                </a:solidFill>
              </a:rPr>
              <a:t>KCl</a:t>
            </a:r>
            <a:r>
              <a:rPr lang="en-US" sz="1400" dirty="0" smtClean="0">
                <a:solidFill>
                  <a:srgbClr val="0EF244"/>
                </a:solidFill>
              </a:rPr>
              <a:t> </a:t>
            </a:r>
            <a:endParaRPr lang="en-US" sz="1400" dirty="0">
              <a:solidFill>
                <a:srgbClr val="0EF24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74830" y="5218521"/>
            <a:ext cx="653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</a:rPr>
              <a:t>g</a:t>
            </a:r>
            <a:r>
              <a:rPr lang="en-US" sz="1400" dirty="0" err="1" smtClean="0">
                <a:solidFill>
                  <a:schemeClr val="accent2"/>
                </a:solidFill>
              </a:rPr>
              <a:t>c</a:t>
            </a:r>
            <a:r>
              <a:rPr lang="en-US" sz="1400" dirty="0" smtClean="0">
                <a:solidFill>
                  <a:schemeClr val="accent2"/>
                </a:solidFill>
              </a:rPr>
              <a:t> - KF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9087" y="5039389"/>
            <a:ext cx="15404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Differential scanning </a:t>
            </a:r>
          </a:p>
          <a:p>
            <a:r>
              <a:rPr lang="en-US" sz="1200" b="1" dirty="0" smtClean="0"/>
              <a:t>calorimetry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80" y="2212367"/>
            <a:ext cx="5005645" cy="287781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28975" y="3307780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pure </a:t>
            </a:r>
            <a:r>
              <a:rPr lang="en-US" sz="1400" dirty="0" err="1" smtClean="0"/>
              <a:t>gc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65521" y="4045089"/>
            <a:ext cx="900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</a:t>
            </a:r>
            <a:r>
              <a:rPr lang="en-US" sz="1400" dirty="0" err="1" smtClean="0"/>
              <a:t>c</a:t>
            </a:r>
            <a:r>
              <a:rPr lang="en-US" sz="1400" dirty="0" smtClean="0"/>
              <a:t> plus KF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24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23" y="3403844"/>
            <a:ext cx="3671789" cy="27525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3016" y="6237893"/>
            <a:ext cx="3177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Liquid structure of GC-KF proposed by </a:t>
            </a:r>
            <a:r>
              <a:rPr lang="en-US" sz="1200" dirty="0" err="1" smtClean="0"/>
              <a:t>Sarri</a:t>
            </a:r>
            <a:r>
              <a:rPr lang="en-US" sz="1200" dirty="0" smtClean="0"/>
              <a:t> et al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96390"/>
            <a:ext cx="1195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Sarri</a:t>
            </a:r>
            <a:r>
              <a:rPr lang="en-US" sz="1100" dirty="0" smtClean="0"/>
              <a:t>, Filippo, et al. "The curious effect of potassium fluoride on glycerol carbonate. How salts can influence the </a:t>
            </a:r>
            <a:r>
              <a:rPr lang="en-US" sz="1100" dirty="0" err="1" smtClean="0"/>
              <a:t>structuredness</a:t>
            </a:r>
            <a:r>
              <a:rPr lang="en-US" sz="1100" dirty="0" smtClean="0"/>
              <a:t> of organic solvents." Journal of Molecular Liquids 255 (2018): 397-405.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425139" y="150681"/>
            <a:ext cx="39188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Project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rigin of GC’s peculiar physiochemical properties?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Compare GC’s liquid structure and dynamics to EC and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 microscopic details that cause the interesting behaviors of GC electrolyte solutions.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8451" y="150681"/>
            <a:ext cx="43785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Methodology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Classical molecular dynamics (GROMACS md suite, OPLS-aa force field</a:t>
            </a:r>
            <a:r>
              <a:rPr lang="en-US" dirty="0" smtClean="0"/>
              <a:t>).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Density functional theory molecular dynamics (DFTMD / AIMD, cp2k</a:t>
            </a:r>
            <a:r>
              <a:rPr lang="en-US" dirty="0" smtClean="0"/>
              <a:t>) </a:t>
            </a:r>
            <a:r>
              <a:rPr lang="en-US" dirty="0" smtClean="0"/>
              <a:t>RevPBE-D3/DZVP-MOLOPT-SR-GTH.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Quantum Electronic calculations and analysis (ORCA, PSi4, </a:t>
            </a:r>
            <a:r>
              <a:rPr lang="en-US" dirty="0" err="1" smtClean="0"/>
              <a:t>bader</a:t>
            </a:r>
            <a:r>
              <a:rPr lang="en-US" dirty="0" smtClean="0"/>
              <a:t> charge analysis, </a:t>
            </a:r>
            <a:r>
              <a:rPr lang="en-US" dirty="0" err="1" smtClean="0"/>
              <a:t>multiwfn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Systems ranged from 32 molecules (AIMD) to 2000 (classical).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44" y="4099936"/>
            <a:ext cx="3054659" cy="24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3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943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Pure Liquid Results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221" y="584922"/>
            <a:ext cx="51495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Dominant interactions in </a:t>
            </a:r>
            <a:r>
              <a:rPr lang="en-US" sz="1600" b="1" dirty="0" smtClean="0"/>
              <a:t>EC</a:t>
            </a:r>
            <a:r>
              <a:rPr lang="en-US" sz="1600" dirty="0" smtClean="0"/>
              <a:t>, </a:t>
            </a:r>
            <a:r>
              <a:rPr lang="en-US" sz="1600" b="1" dirty="0" smtClean="0"/>
              <a:t>PC </a:t>
            </a:r>
            <a:r>
              <a:rPr lang="en-US" sz="1600" dirty="0" smtClean="0"/>
              <a:t>are between the </a:t>
            </a:r>
            <a:r>
              <a:rPr lang="en-US" sz="1600" b="1" dirty="0" smtClean="0"/>
              <a:t>Carbonyl and ‘tail’ </a:t>
            </a:r>
            <a:r>
              <a:rPr lang="en-US" sz="1600" dirty="0" smtClean="0"/>
              <a:t>of two molecules.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Dominant interaction in </a:t>
            </a:r>
            <a:r>
              <a:rPr lang="en-US" sz="1600" b="1" dirty="0" smtClean="0"/>
              <a:t>GC</a:t>
            </a:r>
            <a:r>
              <a:rPr lang="en-US" sz="1600" dirty="0" smtClean="0"/>
              <a:t> are between the </a:t>
            </a:r>
            <a:r>
              <a:rPr lang="en-US" sz="1600" b="1" dirty="0" smtClean="0"/>
              <a:t>hydroxyl group </a:t>
            </a:r>
            <a:r>
              <a:rPr lang="en-US" sz="1600" dirty="0" smtClean="0"/>
              <a:t>and the </a:t>
            </a:r>
            <a:r>
              <a:rPr lang="en-US" sz="1600" b="1" dirty="0" smtClean="0"/>
              <a:t>carbonyl / hydroxyl oxygen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of neighboring GC molecules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This leads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formation of </a:t>
            </a:r>
            <a:r>
              <a:rPr lang="en-US" sz="1600" b="1" dirty="0" smtClean="0"/>
              <a:t>chains</a:t>
            </a:r>
            <a:r>
              <a:rPr lang="en-US" sz="1600" dirty="0" smtClean="0"/>
              <a:t> and </a:t>
            </a:r>
            <a:r>
              <a:rPr lang="en-US" sz="1600" b="1" dirty="0" smtClean="0"/>
              <a:t>bi-directional molecular stacking</a:t>
            </a:r>
            <a:r>
              <a:rPr lang="en-US" sz="1600" dirty="0" smtClean="0"/>
              <a:t> in EC.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formation of </a:t>
            </a:r>
            <a:r>
              <a:rPr lang="en-US" sz="1600" b="1" dirty="0" smtClean="0"/>
              <a:t>chains </a:t>
            </a:r>
            <a:r>
              <a:rPr lang="en-US" sz="1600" dirty="0" smtClean="0"/>
              <a:t>and </a:t>
            </a:r>
            <a:r>
              <a:rPr lang="en-US" sz="1600" b="1" dirty="0" err="1" smtClean="0"/>
              <a:t>monodirectional</a:t>
            </a:r>
            <a:r>
              <a:rPr lang="en-US" sz="1600" b="1" dirty="0" smtClean="0"/>
              <a:t> stacking</a:t>
            </a:r>
            <a:r>
              <a:rPr lang="en-US" sz="1600" dirty="0" smtClean="0"/>
              <a:t> in PC.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formation of </a:t>
            </a:r>
            <a:r>
              <a:rPr lang="en-US" sz="1600" b="1" dirty="0" err="1" smtClean="0"/>
              <a:t>monodirectional</a:t>
            </a:r>
            <a:r>
              <a:rPr lang="en-US" sz="1600" b="1" dirty="0" smtClean="0"/>
              <a:t> stacking</a:t>
            </a:r>
            <a:r>
              <a:rPr lang="en-US" sz="1600" dirty="0" smtClean="0"/>
              <a:t> in GC.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This results in GC being </a:t>
            </a:r>
            <a:r>
              <a:rPr lang="en-US" sz="1600" b="1" dirty="0" smtClean="0"/>
              <a:t>more disordered </a:t>
            </a:r>
            <a:r>
              <a:rPr lang="en-US" sz="1600" dirty="0" smtClean="0"/>
              <a:t>than the other two liquids, but with larger intermolecular interactions.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This means the liquid has a high viscosity, but is liquid at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a larger range of temperatures.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AIMD simulation methods seem necessary to obtain dynamic and structural quantities comparable to </a:t>
            </a:r>
            <a:r>
              <a:rPr lang="en-US" sz="1600" dirty="0" smtClean="0"/>
              <a:t>experiment (structure factor / viscosity).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92" y="171443"/>
            <a:ext cx="4742965" cy="1878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16" y="2273782"/>
            <a:ext cx="2073331" cy="206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31" y="2234636"/>
            <a:ext cx="2136375" cy="2132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34"/>
          <a:stretch/>
        </p:blipFill>
        <p:spPr>
          <a:xfrm>
            <a:off x="6509913" y="4367167"/>
            <a:ext cx="1775609" cy="1579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84" y="4498714"/>
            <a:ext cx="1677438" cy="213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54410"/>
          <a:stretch/>
        </p:blipFill>
        <p:spPr>
          <a:xfrm>
            <a:off x="8154082" y="4498713"/>
            <a:ext cx="1961389" cy="1448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390" y="6041968"/>
            <a:ext cx="4033991" cy="71470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68331" y="4414738"/>
            <a:ext cx="3647140" cy="156552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64130" y="2198231"/>
            <a:ext cx="4937091" cy="22165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64130" y="10454"/>
            <a:ext cx="4937091" cy="21814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92" y="151408"/>
            <a:ext cx="832662" cy="18576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98" y="2414965"/>
            <a:ext cx="1377450" cy="1625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67734" y="198437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dimer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19290" y="3962157"/>
            <a:ext cx="15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Stacking dimer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74867" y="13006"/>
            <a:ext cx="1589261" cy="236989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74865" y="2381261"/>
            <a:ext cx="1589261" cy="202719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83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GC - Electrolyte results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07773" y="556648"/>
            <a:ext cx="61609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GC primarily interacts with the studied Anions (F/Cl) through its </a:t>
            </a:r>
            <a:r>
              <a:rPr lang="en-US" b="1" dirty="0" smtClean="0"/>
              <a:t>hydroxyl </a:t>
            </a:r>
            <a:r>
              <a:rPr lang="en-US" b="1" dirty="0" smtClean="0"/>
              <a:t>hydrogen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GC primarily interacts with the studied Cation though its </a:t>
            </a:r>
            <a:r>
              <a:rPr lang="en-US" b="1" dirty="0" smtClean="0"/>
              <a:t>carbonyl</a:t>
            </a:r>
            <a:r>
              <a:rPr lang="en-US" dirty="0" smtClean="0"/>
              <a:t> and </a:t>
            </a:r>
            <a:r>
              <a:rPr lang="en-US" b="1" dirty="0" smtClean="0"/>
              <a:t>hydroxyl oxygens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KF ion pair exists in the simulations as a </a:t>
            </a:r>
            <a:r>
              <a:rPr lang="en-US" b="1" dirty="0" smtClean="0"/>
              <a:t>shared solvent ion pair</a:t>
            </a:r>
            <a:r>
              <a:rPr lang="en-US" dirty="0" smtClean="0"/>
              <a:t> with a stable secondary solvation shell around the fluoride ion. The shared solvent molecule orients to insert its hydroxyl tail in between the ion stabilizing the geometry.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KCl</a:t>
            </a:r>
            <a:r>
              <a:rPr lang="en-US" dirty="0" smtClean="0"/>
              <a:t> ion pair exists as a </a:t>
            </a:r>
            <a:r>
              <a:rPr lang="en-US" b="1" dirty="0" smtClean="0"/>
              <a:t>contact ion pair</a:t>
            </a:r>
            <a:r>
              <a:rPr lang="en-US" dirty="0" smtClean="0"/>
              <a:t>, and has a reduced secondary solvation shell when compared to KF.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solvation geometry and charge transfer of K, Cl, and F in GC was also reported.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 solvated by 4 </a:t>
            </a:r>
            <a:r>
              <a:rPr lang="en-US" dirty="0" smtClean="0"/>
              <a:t>GC’s in </a:t>
            </a:r>
            <a:r>
              <a:rPr lang="en-US" dirty="0" smtClean="0"/>
              <a:t>a </a:t>
            </a:r>
            <a:r>
              <a:rPr lang="en-US" dirty="0" smtClean="0"/>
              <a:t>tetrahedral geometry, </a:t>
            </a:r>
            <a:r>
              <a:rPr lang="en-US" b="1" dirty="0" smtClean="0"/>
              <a:t>Cl by 2 </a:t>
            </a:r>
            <a:r>
              <a:rPr lang="en-US" dirty="0" smtClean="0"/>
              <a:t>GCs on average, </a:t>
            </a:r>
            <a:r>
              <a:rPr lang="en-US" b="1" dirty="0" smtClean="0"/>
              <a:t>K by 5 </a:t>
            </a:r>
            <a:r>
              <a:rPr lang="en-US" dirty="0" smtClean="0"/>
              <a:t>GCs as a mixture of O3 and O4.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19" y="2368540"/>
            <a:ext cx="1855599" cy="2341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708" y="4916096"/>
            <a:ext cx="2302455" cy="1941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39" y="4761425"/>
            <a:ext cx="2278107" cy="2096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112" y="2541035"/>
            <a:ext cx="1753789" cy="178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47" y="2529330"/>
            <a:ext cx="1828124" cy="1857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01" y="-3724"/>
            <a:ext cx="2769804" cy="22636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23916" y="4761425"/>
            <a:ext cx="5013608" cy="208438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4941" y="2237484"/>
            <a:ext cx="5622323" cy="25239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19901" y="-3723"/>
            <a:ext cx="2822350" cy="224120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243293" y="2231446"/>
            <a:ext cx="99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KF vs </a:t>
            </a:r>
            <a:r>
              <a:rPr lang="en-US" dirty="0" err="1" smtClean="0"/>
              <a:t>KCl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24687" y="4734754"/>
            <a:ext cx="163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KF vs </a:t>
            </a:r>
            <a:r>
              <a:rPr lang="en-US" sz="1400" dirty="0" err="1" smtClean="0"/>
              <a:t>KCl</a:t>
            </a:r>
            <a:r>
              <a:rPr lang="en-US" sz="1400" dirty="0" smtClean="0"/>
              <a:t> vs classical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10708" y="2529330"/>
            <a:ext cx="334180" cy="16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127864" y="2541035"/>
            <a:ext cx="775165" cy="91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8988</TotalTime>
  <Words>2464</Words>
  <Application>Microsoft Office PowerPoint</Application>
  <PresentationFormat>Widescreen</PresentationFormat>
  <Paragraphs>312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Ion Solvation by Organic Solvents Driven by Hydrogen Bonding Interactions</vt:lpstr>
      <vt:lpstr>Projects Covered</vt:lpstr>
      <vt:lpstr>Project 1 : Glycerol Carbonate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Projects 2 / 3 : Calix[n]Arenes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3 : Phenothiazines</vt:lpstr>
      <vt:lpstr>PowerPoint Presentation</vt:lpstr>
      <vt:lpstr>PowerPoint Presentation</vt:lpstr>
      <vt:lpstr>PowerPoint Presentation</vt:lpstr>
      <vt:lpstr>PowerPoint Presentation</vt:lpstr>
      <vt:lpstr>Thesis / Dissertation Outline</vt:lpstr>
      <vt:lpstr>Time Line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Contribution of Hydrogen Bonding Functional Groups to Ion Solvation in Non-Aqueous Solvents.</dc:title>
  <dc:creator>Andrew Eisenhart</dc:creator>
  <cp:lastModifiedBy>Andrew Eisenhart</cp:lastModifiedBy>
  <cp:revision>86</cp:revision>
  <dcterms:created xsi:type="dcterms:W3CDTF">2021-01-28T14:01:46Z</dcterms:created>
  <dcterms:modified xsi:type="dcterms:W3CDTF">2021-02-04T13:17:03Z</dcterms:modified>
</cp:coreProperties>
</file>